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Lst>
  <p:sldSz cy="5143500" cx="9144000"/>
  <p:notesSz cx="6858000" cy="9144000"/>
  <p:embeddedFontLst>
    <p:embeddedFont>
      <p:font typeface="DM Sans Medium"/>
      <p:regular r:id="rId88"/>
      <p:bold r:id="rId89"/>
      <p:italic r:id="rId90"/>
      <p:boldItalic r:id="rId91"/>
    </p:embeddedFont>
    <p:embeddedFont>
      <p:font typeface="Didact Gothic"/>
      <p:regular r:id="rId92"/>
    </p:embeddedFont>
    <p:embeddedFont>
      <p:font typeface="Helvetica Neue"/>
      <p:regular r:id="rId93"/>
      <p:bold r:id="rId94"/>
      <p:italic r:id="rId95"/>
      <p:boldItalic r:id="rId96"/>
    </p:embeddedFont>
    <p:embeddedFont>
      <p:font typeface="Helvetica Neue Light"/>
      <p:regular r:id="rId97"/>
      <p:bold r:id="rId98"/>
      <p:italic r:id="rId99"/>
      <p:boldItalic r:id="rId100"/>
    </p:embeddedFont>
    <p:embeddedFont>
      <p:font typeface="DM Sans"/>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94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945"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schemas.openxmlformats.org/officeDocument/2006/relationships/font" Target="fonts/DMSans-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DMSans-italic.fntdata"/><Relationship Id="rId102" Type="http://schemas.openxmlformats.org/officeDocument/2006/relationships/font" Target="fonts/DMSans-bold.fntdata"/><Relationship Id="rId101" Type="http://schemas.openxmlformats.org/officeDocument/2006/relationships/font" Target="fonts/DMSans-regular.fntdata"/><Relationship Id="rId100" Type="http://schemas.openxmlformats.org/officeDocument/2006/relationships/font" Target="fonts/HelveticaNeueLight-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HelveticaNeue-italic.fntdata"/><Relationship Id="rId94" Type="http://schemas.openxmlformats.org/officeDocument/2006/relationships/font" Target="fonts/HelveticaNeue-bold.fntdata"/><Relationship Id="rId97" Type="http://schemas.openxmlformats.org/officeDocument/2006/relationships/font" Target="fonts/HelveticaNeueLight-regular.fntdata"/><Relationship Id="rId96" Type="http://schemas.openxmlformats.org/officeDocument/2006/relationships/font" Target="fonts/HelveticaNeue-boldItalic.fntdata"/><Relationship Id="rId11" Type="http://schemas.openxmlformats.org/officeDocument/2006/relationships/slide" Target="slides/slide6.xml"/><Relationship Id="rId99" Type="http://schemas.openxmlformats.org/officeDocument/2006/relationships/font" Target="fonts/HelveticaNeueLight-italic.fntdata"/><Relationship Id="rId10" Type="http://schemas.openxmlformats.org/officeDocument/2006/relationships/slide" Target="slides/slide5.xml"/><Relationship Id="rId98" Type="http://schemas.openxmlformats.org/officeDocument/2006/relationships/font" Target="fonts/HelveticaNeueLight-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DMSansMedium-boldItalic.fntdata"/><Relationship Id="rId90" Type="http://schemas.openxmlformats.org/officeDocument/2006/relationships/font" Target="fonts/DMSansMedium-italic.fntdata"/><Relationship Id="rId93" Type="http://schemas.openxmlformats.org/officeDocument/2006/relationships/font" Target="fonts/HelveticaNeue-regular.fntdata"/><Relationship Id="rId92" Type="http://schemas.openxmlformats.org/officeDocument/2006/relationships/font" Target="fonts/DidactGothic-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font" Target="fonts/DMSansMedium-regular.fntdata"/><Relationship Id="rId87" Type="http://schemas.openxmlformats.org/officeDocument/2006/relationships/slide" Target="slides/slide82.xml"/><Relationship Id="rId89" Type="http://schemas.openxmlformats.org/officeDocument/2006/relationships/font" Target="fonts/DMSansMedium-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113c9d1b815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113c9d1b815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442dba184f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442dba184f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442dba184f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442dba184f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e8b849c03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e8b849c03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442dba184f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442dba184f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442dba184f_1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442dba184f_1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442dba184f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442dba184f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442dba184f_1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442dba184f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442dba184f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442dba184f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442dba184f_1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442dba184f_1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442dba184f_1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442dba184f_1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11a0b21555d_2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11a0b21555d_2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442dba184f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442dba184f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442dba184f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442dba184f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442dba184f_1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442dba184f_1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442dba184f_1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442dba184f_1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442dba184f_1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442dba184f_1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0c704f317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0c704f317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442dba184f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442dba184f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442dba184f_1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442dba184f_1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442dba184f_1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442dba184f_1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442dba184f_1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442dba184f_1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0d8ab2ab7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10d8ab2ab7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a:t>
            </a:r>
            <a:r>
              <a:rPr lang="es">
                <a:solidFill>
                  <a:schemeClr val="dk1"/>
                </a:solidFill>
                <a:latin typeface="DM Sans"/>
                <a:ea typeface="DM Sans"/>
                <a:cs typeface="DM Sans"/>
                <a:sym typeface="DM Sans"/>
              </a:rPr>
              <a:t>Indican aquello que se pretende que el estudiante logre con la clase.</a:t>
            </a:r>
            <a:r>
              <a:rPr lang="es">
                <a:solidFill>
                  <a:schemeClr val="dk1"/>
                </a:solidFill>
                <a:latin typeface="DM Sans"/>
                <a:ea typeface="DM Sans"/>
                <a:cs typeface="DM Sans"/>
                <a:sym typeface="DM Sans"/>
              </a:rPr>
              <a:t>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442dba184f_1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442dba184f_1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442dba184f_1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442dba184f_1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0c704f317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0c704f317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442dba184f_1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442dba184f_1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442dba184f_1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442dba184f_1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0d8ab2ab7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0d8ab2ab7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a:t>
            </a:r>
            <a:r>
              <a:rPr lang="es">
                <a:solidFill>
                  <a:schemeClr val="dk1"/>
                </a:solidFill>
                <a:latin typeface="DM Sans"/>
                <a:ea typeface="DM Sans"/>
                <a:cs typeface="DM Sans"/>
                <a:sym typeface="DM Sans"/>
              </a:rPr>
              <a:t>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401d2a2b4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401d2a2b4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fe060b14a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fe060b14a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e060b14a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e060b14a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fe060b14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fe060b14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0d869e21d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0d869e21d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0c4e35fa3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0c4e35fa3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fe060b14a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fe060b14a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fe060b14af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fe060b14af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fe060b14a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fe060b14a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fe060b14af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fe060b14af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fe060b14a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fe060b14af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fe060b14af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fe060b14af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fe060b14af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fe060b14af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fe060b14af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fe060b14af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fe060b14a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fe060b14a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eb5a9f3a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eb5a9f3a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e060b14af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fe060b14af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fe060b14af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fe060b14af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fe060b14af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fe060b14af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fe060b14af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fe060b14af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fe060b14af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fe060b14af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fe060b14af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fe060b14af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fe060b14af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fe060b14af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fe060b14af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fe060b14af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fe060b14af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fe060b14af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fe060b14af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fe060b14af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11e47f85b4_8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11e47f85b4_8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0c4e35fa3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0c4e35fa3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fe060b14af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fe060b14af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fe060b14af_0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fe060b14af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fe060b14af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fe060b14af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fe060b14af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fe060b14af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fe060b14af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fe060b14af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fe060b14af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fe060b14af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fe060b14af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fe060b14af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fe060b14af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fe060b14af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fe060b14af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fe060b14af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d869e21de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d869e21de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fe060b14af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fe060b14af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0c704f317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0c704f317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0c85a42a2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0c85a42a2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382efcd0d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382efcd0d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382efcd0d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382efcd0d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382efcd0d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382efcd0d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382efcd0d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382efcd0d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382efcd0d4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382efcd0d4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0eb5a9f3a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0eb5a9f3a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0c85a42a2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0c85a42a2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a:t>
            </a:r>
            <a:r>
              <a:rPr lang="es">
                <a:solidFill>
                  <a:schemeClr val="dk1"/>
                </a:solidFill>
                <a:latin typeface="DM Sans"/>
                <a:ea typeface="DM Sans"/>
                <a:cs typeface="DM Sans"/>
                <a:sym typeface="DM Sans"/>
              </a:rPr>
              <a:t>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442dba184f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442dba184f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0eb5a9f3a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0eb5a9f3a1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0eb5a9f3a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0eb5a9f3a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0f2b7106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0f2b7106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d8ab2ab7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d8ab2ab7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Font typeface="DM Sans"/>
              <a:buNone/>
              <a:defRPr b="1" sz="4000">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1.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4.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7.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32.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32.png"/><Relationship Id="rId4" Type="http://schemas.openxmlformats.org/officeDocument/2006/relationships/image" Target="../media/image1.png"/><Relationship Id="rId5"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32.png"/><Relationship Id="rId4" Type="http://schemas.openxmlformats.org/officeDocument/2006/relationships/image" Target="../media/image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slide" Target="/ppt/slides/slide7.xml"/><Relationship Id="rId6" Type="http://schemas.openxmlformats.org/officeDocument/2006/relationships/slide" Target="/ppt/slides/slide34.xml"/><Relationship Id="rId7" Type="http://schemas.openxmlformats.org/officeDocument/2006/relationships/slide" Target="/ppt/slides/slide5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 Id="rId3" Type="http://schemas.openxmlformats.org/officeDocument/2006/relationships/image" Target="../media/image32.png"/><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 Id="rId3" Type="http://schemas.openxmlformats.org/officeDocument/2006/relationships/image" Target="../media/image32.png"/><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3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24.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2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 Id="rId3" Type="http://schemas.openxmlformats.org/officeDocument/2006/relationships/image" Target="../media/image23.png"/><Relationship Id="rId4" Type="http://schemas.openxmlformats.org/officeDocument/2006/relationships/image" Target="../media/image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2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 Id="rId3" Type="http://schemas.openxmlformats.org/officeDocument/2006/relationships/image" Target="../media/image28.png"/><Relationship Id="rId4" Type="http://schemas.openxmlformats.org/officeDocument/2006/relationships/image" Target="../media/image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 Id="rId3" Type="http://schemas.openxmlformats.org/officeDocument/2006/relationships/image" Target="../media/image28.png"/><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hyperlink" Target="https://docs.google.com/presentation/d/1FVaN1prxFmAsGlm2IrXOuUYZ1Bgnmc0wQ2ggqf5esJs/edit#slide=id.g1381182f927_0_77" TargetMode="External"/><Relationship Id="rId4" Type="http://schemas.openxmlformats.org/officeDocument/2006/relationships/image" Target="../media/image30.png"/><Relationship Id="rId5" Type="http://schemas.openxmlformats.org/officeDocument/2006/relationships/image" Target="../media/image3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7.xml"/><Relationship Id="rId3" Type="http://schemas.openxmlformats.org/officeDocument/2006/relationships/image" Target="../media/image8.png"/><Relationship Id="rId4" Type="http://schemas.openxmlformats.org/officeDocument/2006/relationships/image" Target="../media/image3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46" name="Google Shape;46;p1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p:nvPr/>
        </p:nvSpPr>
        <p:spPr>
          <a:xfrm>
            <a:off x="5846625" y="0"/>
            <a:ext cx="3297300" cy="51435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t/>
            </a:r>
            <a:endParaRPr/>
          </a:p>
        </p:txBody>
      </p:sp>
      <p:sp>
        <p:nvSpPr>
          <p:cNvPr id="159" name="Google Shape;159;p24"/>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Operador ++</a:t>
            </a:r>
            <a:endParaRPr b="1" sz="4000">
              <a:solidFill>
                <a:schemeClr val="dk1"/>
              </a:solidFill>
              <a:latin typeface="DM Sans"/>
              <a:ea typeface="DM Sans"/>
              <a:cs typeface="DM Sans"/>
              <a:sym typeface="DM Sans"/>
            </a:endParaRPr>
          </a:p>
        </p:txBody>
      </p:sp>
      <p:pic>
        <p:nvPicPr>
          <p:cNvPr id="160" name="Google Shape;160;p2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61" name="Google Shape;161;p24"/>
          <p:cNvSpPr txBox="1"/>
          <p:nvPr/>
        </p:nvSpPr>
        <p:spPr>
          <a:xfrm>
            <a:off x="549525" y="2192888"/>
            <a:ext cx="4987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Operación: Aumentar el valor de la variable en 1.</a:t>
            </a:r>
            <a:endParaRPr sz="1350">
              <a:latin typeface="DM Sans"/>
              <a:ea typeface="DM Sans"/>
              <a:cs typeface="DM Sans"/>
              <a:sym typeface="DM Sans"/>
            </a:endParaRPr>
          </a:p>
        </p:txBody>
      </p:sp>
      <p:sp>
        <p:nvSpPr>
          <p:cNvPr id="162" name="Google Shape;162;p24"/>
          <p:cNvSpPr/>
          <p:nvPr/>
        </p:nvSpPr>
        <p:spPr>
          <a:xfrm>
            <a:off x="549525" y="2102450"/>
            <a:ext cx="3927600" cy="5733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3CEFAB"/>
              </a:highlight>
            </a:endParaRPr>
          </a:p>
        </p:txBody>
      </p:sp>
      <p:sp>
        <p:nvSpPr>
          <p:cNvPr id="163" name="Google Shape;163;p24"/>
          <p:cNvSpPr txBox="1"/>
          <p:nvPr/>
        </p:nvSpPr>
        <p:spPr>
          <a:xfrm>
            <a:off x="549525" y="2709125"/>
            <a:ext cx="3927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Tenemos distintas opciones para lograr lo mismo. Salvo la primera, las otras dos son ejemplos de sugar syntax, donde se aplican operadores que se crean para simplificar la tarea con mucho menos código 👉</a:t>
            </a:r>
            <a:endParaRPr>
              <a:latin typeface="DM Sans"/>
              <a:ea typeface="DM Sans"/>
              <a:cs typeface="DM Sans"/>
              <a:sym typeface="DM Sans"/>
            </a:endParaRPr>
          </a:p>
        </p:txBody>
      </p:sp>
      <p:sp>
        <p:nvSpPr>
          <p:cNvPr id="164" name="Google Shape;164;p24"/>
          <p:cNvSpPr txBox="1"/>
          <p:nvPr/>
        </p:nvSpPr>
        <p:spPr>
          <a:xfrm>
            <a:off x="5995275" y="1055550"/>
            <a:ext cx="3000000" cy="3032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a:solidFill>
                  <a:srgbClr val="569CD6"/>
                </a:solidFill>
                <a:latin typeface="Courier New"/>
                <a:ea typeface="Courier New"/>
                <a:cs typeface="Courier New"/>
                <a:sym typeface="Courier New"/>
              </a:rPr>
              <a:t>let</a:t>
            </a:r>
            <a:r>
              <a:rPr lang="es">
                <a:solidFill>
                  <a:srgbClr val="D4D4D4"/>
                </a:solidFill>
                <a:latin typeface="Courier New"/>
                <a:ea typeface="Courier New"/>
                <a:cs typeface="Courier New"/>
                <a:sym typeface="Courier New"/>
              </a:rPr>
              <a:t> </a:t>
            </a:r>
            <a:r>
              <a:rPr lang="es">
                <a:solidFill>
                  <a:srgbClr val="9CDCFE"/>
                </a:solidFill>
                <a:latin typeface="Courier New"/>
                <a:ea typeface="Courier New"/>
                <a:cs typeface="Courier New"/>
                <a:sym typeface="Courier New"/>
              </a:rPr>
              <a:t>num</a:t>
            </a:r>
            <a:r>
              <a:rPr lang="es">
                <a:solidFill>
                  <a:srgbClr val="D4D4D4"/>
                </a:solidFill>
                <a:latin typeface="Courier New"/>
                <a:ea typeface="Courier New"/>
                <a:cs typeface="Courier New"/>
                <a:sym typeface="Courier New"/>
              </a:rPr>
              <a:t> = </a:t>
            </a:r>
            <a:r>
              <a:rPr lang="es">
                <a:solidFill>
                  <a:srgbClr val="B5CEA8"/>
                </a:solidFill>
                <a:latin typeface="Courier New"/>
                <a:ea typeface="Courier New"/>
                <a:cs typeface="Courier New"/>
                <a:sym typeface="Courier New"/>
              </a:rPr>
              <a:t>10</a:t>
            </a:r>
            <a:endParaRPr>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a:solidFill>
                  <a:srgbClr val="6A9955"/>
                </a:solidFill>
                <a:latin typeface="Courier New"/>
                <a:ea typeface="Courier New"/>
                <a:cs typeface="Courier New"/>
                <a:sym typeface="Courier New"/>
              </a:rPr>
              <a:t>// aumentar en 1 el valor</a:t>
            </a:r>
            <a:endParaRPr>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a:solidFill>
                  <a:srgbClr val="9CDCFE"/>
                </a:solidFill>
                <a:latin typeface="Courier New"/>
                <a:ea typeface="Courier New"/>
                <a:cs typeface="Courier New"/>
                <a:sym typeface="Courier New"/>
              </a:rPr>
              <a:t>num</a:t>
            </a:r>
            <a:r>
              <a:rPr lang="es">
                <a:solidFill>
                  <a:srgbClr val="D4D4D4"/>
                </a:solidFill>
                <a:latin typeface="Courier New"/>
                <a:ea typeface="Courier New"/>
                <a:cs typeface="Courier New"/>
                <a:sym typeface="Courier New"/>
              </a:rPr>
              <a:t> = </a:t>
            </a:r>
            <a:r>
              <a:rPr lang="es">
                <a:solidFill>
                  <a:srgbClr val="9CDCFE"/>
                </a:solidFill>
                <a:latin typeface="Courier New"/>
                <a:ea typeface="Courier New"/>
                <a:cs typeface="Courier New"/>
                <a:sym typeface="Courier New"/>
              </a:rPr>
              <a:t>num</a:t>
            </a:r>
            <a:r>
              <a:rPr lang="es">
                <a:solidFill>
                  <a:srgbClr val="D4D4D4"/>
                </a:solidFill>
                <a:latin typeface="Courier New"/>
                <a:ea typeface="Courier New"/>
                <a:cs typeface="Courier New"/>
                <a:sym typeface="Courier New"/>
              </a:rPr>
              <a:t> + </a:t>
            </a:r>
            <a:r>
              <a:rPr lang="es">
                <a:solidFill>
                  <a:srgbClr val="B5CEA8"/>
                </a:solidFill>
                <a:latin typeface="Courier New"/>
                <a:ea typeface="Courier New"/>
                <a:cs typeface="Courier New"/>
                <a:sym typeface="Courier New"/>
              </a:rPr>
              <a:t>1</a:t>
            </a:r>
            <a:endParaRPr>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a:solidFill>
                  <a:srgbClr val="6A9955"/>
                </a:solidFill>
                <a:latin typeface="Courier New"/>
                <a:ea typeface="Courier New"/>
                <a:cs typeface="Courier New"/>
                <a:sym typeface="Courier New"/>
              </a:rPr>
              <a:t>// primera simplificacion</a:t>
            </a:r>
            <a:endParaRPr>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a:solidFill>
                  <a:srgbClr val="9CDCFE"/>
                </a:solidFill>
                <a:latin typeface="Courier New"/>
                <a:ea typeface="Courier New"/>
                <a:cs typeface="Courier New"/>
                <a:sym typeface="Courier New"/>
              </a:rPr>
              <a:t>num</a:t>
            </a:r>
            <a:r>
              <a:rPr lang="es">
                <a:solidFill>
                  <a:srgbClr val="D4D4D4"/>
                </a:solidFill>
                <a:latin typeface="Courier New"/>
                <a:ea typeface="Courier New"/>
                <a:cs typeface="Courier New"/>
                <a:sym typeface="Courier New"/>
              </a:rPr>
              <a:t> += </a:t>
            </a:r>
            <a:r>
              <a:rPr lang="es">
                <a:solidFill>
                  <a:srgbClr val="B5CEA8"/>
                </a:solidFill>
                <a:latin typeface="Courier New"/>
                <a:ea typeface="Courier New"/>
                <a:cs typeface="Courier New"/>
                <a:sym typeface="Courier New"/>
              </a:rPr>
              <a:t>1</a:t>
            </a:r>
            <a:endParaRPr>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a:solidFill>
                  <a:srgbClr val="6A9955"/>
                </a:solidFill>
                <a:latin typeface="Courier New"/>
                <a:ea typeface="Courier New"/>
                <a:cs typeface="Courier New"/>
                <a:sym typeface="Courier New"/>
              </a:rPr>
              <a:t>// o bien</a:t>
            </a:r>
            <a:endParaRPr>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a:solidFill>
                  <a:srgbClr val="9CDCFE"/>
                </a:solidFill>
                <a:latin typeface="Courier New"/>
                <a:ea typeface="Courier New"/>
                <a:cs typeface="Courier New"/>
                <a:sym typeface="Courier New"/>
              </a:rPr>
              <a:t>num</a:t>
            </a:r>
            <a:r>
              <a:rPr lang="es">
                <a:solidFill>
                  <a:srgbClr val="D4D4D4"/>
                </a:solidFill>
                <a:latin typeface="Courier New"/>
                <a:ea typeface="Courier New"/>
                <a:cs typeface="Courier New"/>
                <a:sym typeface="Courier New"/>
              </a:rPr>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Operador Ternario</a:t>
            </a:r>
            <a:endParaRPr b="1" sz="40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p:nvPr/>
        </p:nvSpPr>
        <p:spPr>
          <a:xfrm>
            <a:off x="0" y="-12150"/>
            <a:ext cx="3297300" cy="51435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6"/>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Operador ternario</a:t>
            </a:r>
            <a:endParaRPr b="1" sz="4000">
              <a:solidFill>
                <a:schemeClr val="dk1"/>
              </a:solidFill>
              <a:latin typeface="DM Sans"/>
              <a:ea typeface="DM Sans"/>
              <a:cs typeface="DM Sans"/>
              <a:sym typeface="DM Sans"/>
            </a:endParaRPr>
          </a:p>
        </p:txBody>
      </p:sp>
      <p:sp>
        <p:nvSpPr>
          <p:cNvPr id="176" name="Google Shape;176;p26"/>
          <p:cNvSpPr txBox="1"/>
          <p:nvPr/>
        </p:nvSpPr>
        <p:spPr>
          <a:xfrm>
            <a:off x="3649500" y="2211613"/>
            <a:ext cx="4987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una simplificación de la estructura condicional </a:t>
            </a:r>
            <a:r>
              <a:rPr b="1" lang="es" sz="1350">
                <a:latin typeface="DM Sans"/>
                <a:ea typeface="DM Sans"/>
                <a:cs typeface="DM Sans"/>
                <a:sym typeface="DM Sans"/>
              </a:rPr>
              <a:t>if…else</a:t>
            </a:r>
            <a:r>
              <a:rPr lang="es" sz="1350">
                <a:latin typeface="DM Sans"/>
                <a:ea typeface="DM Sans"/>
                <a:cs typeface="DM Sans"/>
                <a:sym typeface="DM Sans"/>
              </a:rPr>
              <a:t>. Es un condicional que consta sí o sí de tres partes: </a:t>
            </a:r>
            <a:endParaRPr sz="1350">
              <a:latin typeface="DM Sans"/>
              <a:ea typeface="DM Sans"/>
              <a:cs typeface="DM Sans"/>
              <a:sym typeface="DM Sans"/>
            </a:endParaRPr>
          </a:p>
        </p:txBody>
      </p:sp>
      <p:sp>
        <p:nvSpPr>
          <p:cNvPr id="177" name="Google Shape;177;p26"/>
          <p:cNvSpPr txBox="1"/>
          <p:nvPr/>
        </p:nvSpPr>
        <p:spPr>
          <a:xfrm>
            <a:off x="160275" y="1571725"/>
            <a:ext cx="3672300" cy="2295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500">
                <a:solidFill>
                  <a:srgbClr val="569CD6"/>
                </a:solidFill>
                <a:latin typeface="Courier New"/>
                <a:ea typeface="Courier New"/>
                <a:cs typeface="Courier New"/>
                <a:sym typeface="Courier New"/>
              </a:rPr>
              <a:t>let</a:t>
            </a:r>
            <a:r>
              <a:rPr lang="es" sz="1500">
                <a:solidFill>
                  <a:srgbClr val="D4D4D4"/>
                </a:solidFill>
                <a:latin typeface="Courier New"/>
                <a:ea typeface="Courier New"/>
                <a:cs typeface="Courier New"/>
                <a:sym typeface="Courier New"/>
              </a:rPr>
              <a:t> </a:t>
            </a:r>
            <a:r>
              <a:rPr lang="es" sz="1500">
                <a:solidFill>
                  <a:srgbClr val="9CDCFE"/>
                </a:solidFill>
                <a:latin typeface="Courier New"/>
                <a:ea typeface="Courier New"/>
                <a:cs typeface="Courier New"/>
                <a:sym typeface="Courier New"/>
              </a:rPr>
              <a:t>temperatura</a:t>
            </a:r>
            <a:r>
              <a:rPr lang="es" sz="1500">
                <a:solidFill>
                  <a:srgbClr val="D4D4D4"/>
                </a:solidFill>
                <a:latin typeface="Courier New"/>
                <a:ea typeface="Courier New"/>
                <a:cs typeface="Courier New"/>
                <a:sym typeface="Courier New"/>
              </a:rPr>
              <a:t> = </a:t>
            </a:r>
            <a:r>
              <a:rPr lang="es" sz="1500">
                <a:solidFill>
                  <a:srgbClr val="B5CEA8"/>
                </a:solidFill>
                <a:latin typeface="Courier New"/>
                <a:ea typeface="Courier New"/>
                <a:cs typeface="Courier New"/>
                <a:sym typeface="Courier New"/>
              </a:rPr>
              <a:t>31</a:t>
            </a:r>
            <a:endParaRPr sz="150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5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00">
                <a:solidFill>
                  <a:srgbClr val="C586C0"/>
                </a:solidFill>
                <a:latin typeface="Courier New"/>
                <a:ea typeface="Courier New"/>
                <a:cs typeface="Courier New"/>
                <a:sym typeface="Courier New"/>
              </a:rPr>
              <a:t>if</a:t>
            </a:r>
            <a:r>
              <a:rPr lang="es" sz="1500">
                <a:solidFill>
                  <a:srgbClr val="D4D4D4"/>
                </a:solidFill>
                <a:latin typeface="Courier New"/>
                <a:ea typeface="Courier New"/>
                <a:cs typeface="Courier New"/>
                <a:sym typeface="Courier New"/>
              </a:rPr>
              <a:t> (</a:t>
            </a:r>
            <a:r>
              <a:rPr lang="es" sz="1500">
                <a:solidFill>
                  <a:srgbClr val="9CDCFE"/>
                </a:solidFill>
                <a:latin typeface="Courier New"/>
                <a:ea typeface="Courier New"/>
                <a:cs typeface="Courier New"/>
                <a:sym typeface="Courier New"/>
              </a:rPr>
              <a:t>temperatura</a:t>
            </a:r>
            <a:r>
              <a:rPr lang="es" sz="1500">
                <a:solidFill>
                  <a:srgbClr val="D4D4D4"/>
                </a:solidFill>
                <a:latin typeface="Courier New"/>
                <a:ea typeface="Courier New"/>
                <a:cs typeface="Courier New"/>
                <a:sym typeface="Courier New"/>
              </a:rPr>
              <a:t> &gt; </a:t>
            </a:r>
            <a:r>
              <a:rPr lang="es" sz="1500">
                <a:solidFill>
                  <a:srgbClr val="B5CEA8"/>
                </a:solidFill>
                <a:latin typeface="Courier New"/>
                <a:ea typeface="Courier New"/>
                <a:cs typeface="Courier New"/>
                <a:sym typeface="Courier New"/>
              </a:rPr>
              <a:t>30</a:t>
            </a:r>
            <a:r>
              <a:rPr lang="es" sz="1500">
                <a:solidFill>
                  <a:srgbClr val="D4D4D4"/>
                </a:solidFill>
                <a:latin typeface="Courier New"/>
                <a:ea typeface="Courier New"/>
                <a:cs typeface="Courier New"/>
                <a:sym typeface="Courier New"/>
              </a:rPr>
              <a:t>) {</a:t>
            </a:r>
            <a:endParaRPr sz="15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00">
                <a:solidFill>
                  <a:srgbClr val="D4D4D4"/>
                </a:solidFill>
                <a:latin typeface="Courier New"/>
                <a:ea typeface="Courier New"/>
                <a:cs typeface="Courier New"/>
                <a:sym typeface="Courier New"/>
              </a:rPr>
              <a:t>  </a:t>
            </a:r>
            <a:r>
              <a:rPr lang="es" sz="1500">
                <a:solidFill>
                  <a:srgbClr val="DCDCAA"/>
                </a:solidFill>
                <a:latin typeface="Courier New"/>
                <a:ea typeface="Courier New"/>
                <a:cs typeface="Courier New"/>
                <a:sym typeface="Courier New"/>
              </a:rPr>
              <a:t>alert</a:t>
            </a:r>
            <a:r>
              <a:rPr lang="es" sz="1500">
                <a:solidFill>
                  <a:srgbClr val="D4D4D4"/>
                </a:solidFill>
                <a:latin typeface="Courier New"/>
                <a:ea typeface="Courier New"/>
                <a:cs typeface="Courier New"/>
                <a:sym typeface="Courier New"/>
              </a:rPr>
              <a:t>(</a:t>
            </a:r>
            <a:r>
              <a:rPr lang="es" sz="1500">
                <a:solidFill>
                  <a:srgbClr val="CE9178"/>
                </a:solidFill>
                <a:latin typeface="Courier New"/>
                <a:ea typeface="Courier New"/>
                <a:cs typeface="Courier New"/>
                <a:sym typeface="Courier New"/>
              </a:rPr>
              <a:t>"Día caluroso!"</a:t>
            </a:r>
            <a:r>
              <a:rPr lang="es" sz="1500">
                <a:solidFill>
                  <a:srgbClr val="D4D4D4"/>
                </a:solidFill>
                <a:latin typeface="Courier New"/>
                <a:ea typeface="Courier New"/>
                <a:cs typeface="Courier New"/>
                <a:sym typeface="Courier New"/>
              </a:rPr>
              <a:t>)</a:t>
            </a:r>
            <a:endParaRPr sz="15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00">
                <a:solidFill>
                  <a:srgbClr val="D4D4D4"/>
                </a:solidFill>
                <a:latin typeface="Courier New"/>
                <a:ea typeface="Courier New"/>
                <a:cs typeface="Courier New"/>
                <a:sym typeface="Courier New"/>
              </a:rPr>
              <a:t>} </a:t>
            </a:r>
            <a:r>
              <a:rPr lang="es" sz="1500">
                <a:solidFill>
                  <a:srgbClr val="C586C0"/>
                </a:solidFill>
                <a:latin typeface="Courier New"/>
                <a:ea typeface="Courier New"/>
                <a:cs typeface="Courier New"/>
                <a:sym typeface="Courier New"/>
              </a:rPr>
              <a:t>else</a:t>
            </a:r>
            <a:r>
              <a:rPr lang="es" sz="1500">
                <a:solidFill>
                  <a:srgbClr val="D4D4D4"/>
                </a:solidFill>
                <a:latin typeface="Courier New"/>
                <a:ea typeface="Courier New"/>
                <a:cs typeface="Courier New"/>
                <a:sym typeface="Courier New"/>
              </a:rPr>
              <a:t> {</a:t>
            </a:r>
            <a:endParaRPr sz="15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00">
                <a:solidFill>
                  <a:srgbClr val="D4D4D4"/>
                </a:solidFill>
                <a:latin typeface="Courier New"/>
                <a:ea typeface="Courier New"/>
                <a:cs typeface="Courier New"/>
                <a:sym typeface="Courier New"/>
              </a:rPr>
              <a:t>  </a:t>
            </a:r>
            <a:r>
              <a:rPr lang="es" sz="1500">
                <a:solidFill>
                  <a:srgbClr val="DCDCAA"/>
                </a:solidFill>
                <a:latin typeface="Courier New"/>
                <a:ea typeface="Courier New"/>
                <a:cs typeface="Courier New"/>
                <a:sym typeface="Courier New"/>
              </a:rPr>
              <a:t>alert</a:t>
            </a:r>
            <a:r>
              <a:rPr lang="es" sz="1500">
                <a:solidFill>
                  <a:srgbClr val="D4D4D4"/>
                </a:solidFill>
                <a:latin typeface="Courier New"/>
                <a:ea typeface="Courier New"/>
                <a:cs typeface="Courier New"/>
                <a:sym typeface="Courier New"/>
              </a:rPr>
              <a:t>(</a:t>
            </a:r>
            <a:r>
              <a:rPr lang="es" sz="1500">
                <a:solidFill>
                  <a:srgbClr val="CE9178"/>
                </a:solidFill>
                <a:latin typeface="Courier New"/>
                <a:ea typeface="Courier New"/>
                <a:cs typeface="Courier New"/>
                <a:sym typeface="Courier New"/>
              </a:rPr>
              <a:t>"Día agradable"</a:t>
            </a:r>
            <a:r>
              <a:rPr lang="es" sz="1500">
                <a:solidFill>
                  <a:srgbClr val="D4D4D4"/>
                </a:solidFill>
                <a:latin typeface="Courier New"/>
                <a:ea typeface="Courier New"/>
                <a:cs typeface="Courier New"/>
                <a:sym typeface="Courier New"/>
              </a:rPr>
              <a:t>)</a:t>
            </a:r>
            <a:endParaRPr sz="15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500">
                <a:solidFill>
                  <a:srgbClr val="D4D4D4"/>
                </a:solidFill>
                <a:latin typeface="Courier New"/>
                <a:ea typeface="Courier New"/>
                <a:cs typeface="Courier New"/>
                <a:sym typeface="Courier New"/>
              </a:rPr>
              <a:t>}</a:t>
            </a:r>
            <a:endParaRPr sz="1500"/>
          </a:p>
        </p:txBody>
      </p:sp>
      <p:sp>
        <p:nvSpPr>
          <p:cNvPr id="178" name="Google Shape;178;p26"/>
          <p:cNvSpPr txBox="1"/>
          <p:nvPr/>
        </p:nvSpPr>
        <p:spPr>
          <a:xfrm>
            <a:off x="3714075" y="2417475"/>
            <a:ext cx="3834600" cy="1286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la condición,</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el caso de ejecución en caso que se cumpla,</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y el caso else si no se cumple</a:t>
            </a:r>
            <a:endParaRPr sz="135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Operador ternario</a:t>
            </a:r>
            <a:endParaRPr b="1" sz="4000">
              <a:solidFill>
                <a:schemeClr val="dk1"/>
              </a:solidFill>
              <a:latin typeface="DM Sans"/>
              <a:ea typeface="DM Sans"/>
              <a:cs typeface="DM Sans"/>
              <a:sym typeface="DM Sans"/>
            </a:endParaRPr>
          </a:p>
        </p:txBody>
      </p:sp>
      <p:sp>
        <p:nvSpPr>
          <p:cNvPr id="184" name="Google Shape;184;p27"/>
          <p:cNvSpPr txBox="1"/>
          <p:nvPr/>
        </p:nvSpPr>
        <p:spPr>
          <a:xfrm>
            <a:off x="473350" y="1908175"/>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Tiene la siguiente sintaxis:</a:t>
            </a:r>
            <a:endParaRPr sz="1350">
              <a:latin typeface="DM Sans"/>
              <a:ea typeface="DM Sans"/>
              <a:cs typeface="DM Sans"/>
              <a:sym typeface="DM Sans"/>
            </a:endParaRPr>
          </a:p>
        </p:txBody>
      </p:sp>
      <p:sp>
        <p:nvSpPr>
          <p:cNvPr id="185" name="Google Shape;185;p27"/>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condición resuelve true o false. En caso 1 se escribe la instrucción a ejecutar si la condición es verdadera, y en caso 2 si es falsa.</a:t>
            </a:r>
            <a:endParaRPr sz="1350">
              <a:latin typeface="DM Sans"/>
              <a:ea typeface="DM Sans"/>
              <a:cs typeface="DM Sans"/>
              <a:sym typeface="DM Sans"/>
            </a:endParaRPr>
          </a:p>
        </p:txBody>
      </p:sp>
      <p:sp>
        <p:nvSpPr>
          <p:cNvPr id="186" name="Google Shape;186;p27"/>
          <p:cNvSpPr/>
          <p:nvPr/>
        </p:nvSpPr>
        <p:spPr>
          <a:xfrm>
            <a:off x="538225" y="2352475"/>
            <a:ext cx="3587700" cy="5715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7"/>
          <p:cNvSpPr txBox="1"/>
          <p:nvPr/>
        </p:nvSpPr>
        <p:spPr>
          <a:xfrm>
            <a:off x="538225" y="2438125"/>
            <a:ext cx="3559800" cy="400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1100"/>
              </a:spcAft>
              <a:buNone/>
            </a:pPr>
            <a:r>
              <a:rPr lang="es">
                <a:solidFill>
                  <a:srgbClr val="9CDCFE"/>
                </a:solidFill>
                <a:latin typeface="Courier New"/>
                <a:ea typeface="Courier New"/>
                <a:cs typeface="Courier New"/>
                <a:sym typeface="Courier New"/>
              </a:rPr>
              <a:t> </a:t>
            </a:r>
            <a:r>
              <a:rPr lang="es">
                <a:solidFill>
                  <a:srgbClr val="9CDCFE"/>
                </a:solidFill>
                <a:latin typeface="Courier New"/>
                <a:ea typeface="Courier New"/>
                <a:cs typeface="Courier New"/>
                <a:sym typeface="Courier New"/>
              </a:rPr>
              <a:t>condicion</a:t>
            </a:r>
            <a:r>
              <a:rPr lang="es">
                <a:solidFill>
                  <a:srgbClr val="D4D4D4"/>
                </a:solidFill>
                <a:latin typeface="Courier New"/>
                <a:ea typeface="Courier New"/>
                <a:cs typeface="Courier New"/>
                <a:sym typeface="Courier New"/>
              </a:rPr>
              <a:t>  ?  </a:t>
            </a:r>
            <a:r>
              <a:rPr lang="es">
                <a:solidFill>
                  <a:srgbClr val="9CDCFE"/>
                </a:solidFill>
                <a:latin typeface="Courier New"/>
                <a:ea typeface="Courier New"/>
                <a:cs typeface="Courier New"/>
                <a:sym typeface="Courier New"/>
              </a:rPr>
              <a:t>caso1</a:t>
            </a:r>
            <a:r>
              <a:rPr lang="es">
                <a:solidFill>
                  <a:srgbClr val="D4D4D4"/>
                </a:solidFill>
                <a:latin typeface="Courier New"/>
                <a:ea typeface="Courier New"/>
                <a:cs typeface="Courier New"/>
                <a:sym typeface="Courier New"/>
              </a:rPr>
              <a:t>  :  </a:t>
            </a:r>
            <a:r>
              <a:rPr lang="es">
                <a:solidFill>
                  <a:srgbClr val="9CDCFE"/>
                </a:solidFill>
                <a:latin typeface="Courier New"/>
                <a:ea typeface="Courier New"/>
                <a:cs typeface="Courier New"/>
                <a:sym typeface="Courier New"/>
              </a:rPr>
              <a:t>caso2</a:t>
            </a:r>
            <a:endParaRPr/>
          </a:p>
        </p:txBody>
      </p:sp>
      <p:sp>
        <p:nvSpPr>
          <p:cNvPr id="188" name="Google Shape;188;p27"/>
          <p:cNvSpPr/>
          <p:nvPr/>
        </p:nvSpPr>
        <p:spPr>
          <a:xfrm>
            <a:off x="4307950" y="1908175"/>
            <a:ext cx="4182300" cy="1015800"/>
          </a:xfrm>
          <a:prstGeom prst="rect">
            <a:avLst/>
          </a:prstGeom>
          <a:noFill/>
          <a:ln cap="flat" cmpd="sng" w="1905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50">
              <a:latin typeface="DM Sans"/>
              <a:ea typeface="DM Sans"/>
              <a:cs typeface="DM Sans"/>
              <a:sym typeface="DM Sans"/>
            </a:endParaRPr>
          </a:p>
        </p:txBody>
      </p:sp>
      <p:sp>
        <p:nvSpPr>
          <p:cNvPr id="189" name="Google Shape;189;p27"/>
          <p:cNvSpPr txBox="1"/>
          <p:nvPr/>
        </p:nvSpPr>
        <p:spPr>
          <a:xfrm>
            <a:off x="4527575" y="3118150"/>
            <a:ext cx="39627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Por ejemplo, con un operador ternario quedaría así:</a:t>
            </a:r>
            <a:endParaRPr sz="1350">
              <a:latin typeface="DM Sans"/>
              <a:ea typeface="DM Sans"/>
              <a:cs typeface="DM Sans"/>
              <a:sym typeface="DM Sans"/>
            </a:endParaRPr>
          </a:p>
          <a:p>
            <a:pPr indent="0" lvl="0" marL="0" rtl="0" algn="l">
              <a:spcBef>
                <a:spcPts val="0"/>
              </a:spcBef>
              <a:spcAft>
                <a:spcPts val="0"/>
              </a:spcAft>
              <a:buNone/>
            </a:pPr>
            <a:r>
              <a:t/>
            </a:r>
            <a:endParaRPr/>
          </a:p>
        </p:txBody>
      </p:sp>
      <p:sp>
        <p:nvSpPr>
          <p:cNvPr id="190" name="Google Shape;190;p27"/>
          <p:cNvSpPr/>
          <p:nvPr/>
        </p:nvSpPr>
        <p:spPr>
          <a:xfrm>
            <a:off x="553200" y="3776425"/>
            <a:ext cx="8037600" cy="5715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7"/>
          <p:cNvSpPr txBox="1"/>
          <p:nvPr/>
        </p:nvSpPr>
        <p:spPr>
          <a:xfrm>
            <a:off x="766500" y="3862075"/>
            <a:ext cx="7611000" cy="400200"/>
          </a:xfrm>
          <a:prstGeom prst="rect">
            <a:avLst/>
          </a:prstGeom>
          <a:noFill/>
          <a:ln>
            <a:noFill/>
          </a:ln>
        </p:spPr>
        <p:txBody>
          <a:bodyPr anchorCtr="0" anchor="t" bIns="91425" lIns="91425" spcFirstLastPara="1" rIns="91425" wrap="square" tIns="91425">
            <a:spAutoFit/>
          </a:bodyPr>
          <a:lstStyle/>
          <a:p>
            <a:pPr indent="0" lvl="0" marL="0" rtl="0" algn="ctr">
              <a:lnSpc>
                <a:spcPct val="135714"/>
              </a:lnSpc>
              <a:spcBef>
                <a:spcPts val="0"/>
              </a:spcBef>
              <a:spcAft>
                <a:spcPts val="0"/>
              </a:spcAft>
              <a:buNone/>
            </a:pPr>
            <a:r>
              <a:rPr lang="es">
                <a:solidFill>
                  <a:srgbClr val="9CDCFE"/>
                </a:solidFill>
                <a:latin typeface="Courier New"/>
                <a:ea typeface="Courier New"/>
                <a:cs typeface="Courier New"/>
                <a:sym typeface="Courier New"/>
              </a:rPr>
              <a:t>temperatura</a:t>
            </a:r>
            <a:r>
              <a:rPr lang="es">
                <a:solidFill>
                  <a:srgbClr val="D4D4D4"/>
                </a:solidFill>
                <a:latin typeface="Courier New"/>
                <a:ea typeface="Courier New"/>
                <a:cs typeface="Courier New"/>
                <a:sym typeface="Courier New"/>
              </a:rPr>
              <a:t> &gt; </a:t>
            </a:r>
            <a:r>
              <a:rPr lang="es">
                <a:solidFill>
                  <a:srgbClr val="B5CEA8"/>
                </a:solidFill>
                <a:latin typeface="Courier New"/>
                <a:ea typeface="Courier New"/>
                <a:cs typeface="Courier New"/>
                <a:sym typeface="Courier New"/>
              </a:rPr>
              <a:t>30</a:t>
            </a:r>
            <a:r>
              <a:rPr lang="es">
                <a:solidFill>
                  <a:srgbClr val="D4D4D4"/>
                </a:solidFill>
                <a:latin typeface="Courier New"/>
                <a:ea typeface="Courier New"/>
                <a:cs typeface="Courier New"/>
                <a:sym typeface="Courier New"/>
              </a:rPr>
              <a:t> ? </a:t>
            </a:r>
            <a:r>
              <a:rPr lang="es">
                <a:solidFill>
                  <a:srgbClr val="DCDCAA"/>
                </a:solidFill>
                <a:latin typeface="Courier New"/>
                <a:ea typeface="Courier New"/>
                <a:cs typeface="Courier New"/>
                <a:sym typeface="Courier New"/>
              </a:rPr>
              <a:t>alert</a:t>
            </a:r>
            <a:r>
              <a:rPr lang="es">
                <a:solidFill>
                  <a:srgbClr val="D4D4D4"/>
                </a:solidFill>
                <a:latin typeface="Courier New"/>
                <a:ea typeface="Courier New"/>
                <a:cs typeface="Courier New"/>
                <a:sym typeface="Courier New"/>
              </a:rPr>
              <a:t>(</a:t>
            </a:r>
            <a:r>
              <a:rPr lang="es">
                <a:solidFill>
                  <a:srgbClr val="CE9178"/>
                </a:solidFill>
                <a:latin typeface="Courier New"/>
                <a:ea typeface="Courier New"/>
                <a:cs typeface="Courier New"/>
                <a:sym typeface="Courier New"/>
              </a:rPr>
              <a:t>"Día caluroso!"</a:t>
            </a:r>
            <a:r>
              <a:rPr lang="es">
                <a:solidFill>
                  <a:srgbClr val="D4D4D4"/>
                </a:solidFill>
                <a:latin typeface="Courier New"/>
                <a:ea typeface="Courier New"/>
                <a:cs typeface="Courier New"/>
                <a:sym typeface="Courier New"/>
              </a:rPr>
              <a:t>) : </a:t>
            </a:r>
            <a:r>
              <a:rPr lang="es">
                <a:solidFill>
                  <a:srgbClr val="DCDCAA"/>
                </a:solidFill>
                <a:latin typeface="Courier New"/>
                <a:ea typeface="Courier New"/>
                <a:cs typeface="Courier New"/>
                <a:sym typeface="Courier New"/>
              </a:rPr>
              <a:t>alert</a:t>
            </a:r>
            <a:r>
              <a:rPr lang="es">
                <a:solidFill>
                  <a:srgbClr val="D4D4D4"/>
                </a:solidFill>
                <a:latin typeface="Courier New"/>
                <a:ea typeface="Courier New"/>
                <a:cs typeface="Courier New"/>
                <a:sym typeface="Courier New"/>
              </a:rPr>
              <a:t>(</a:t>
            </a:r>
            <a:r>
              <a:rPr lang="es">
                <a:solidFill>
                  <a:srgbClr val="CE9178"/>
                </a:solidFill>
                <a:latin typeface="Courier New"/>
                <a:ea typeface="Courier New"/>
                <a:cs typeface="Courier New"/>
                <a:sym typeface="Courier New"/>
              </a:rPr>
              <a:t>"Día agradable"</a:t>
            </a:r>
            <a:r>
              <a:rPr lang="es">
                <a:solidFill>
                  <a:srgbClr val="D4D4D4"/>
                </a:solidFill>
                <a:latin typeface="Courier New"/>
                <a:ea typeface="Courier New"/>
                <a:cs typeface="Courier New"/>
                <a:sym typeface="Courier New"/>
              </a:rPr>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pic>
        <p:nvPicPr>
          <p:cNvPr id="196" name="Google Shape;196;p28"/>
          <p:cNvPicPr preferRelativeResize="0"/>
          <p:nvPr/>
        </p:nvPicPr>
        <p:blipFill>
          <a:blip r:embed="rId3">
            <a:alphaModFix/>
          </a:blip>
          <a:stretch>
            <a:fillRect/>
          </a:stretch>
        </p:blipFill>
        <p:spPr>
          <a:xfrm>
            <a:off x="5846550" y="0"/>
            <a:ext cx="3297374" cy="5143500"/>
          </a:xfrm>
          <a:prstGeom prst="rect">
            <a:avLst/>
          </a:prstGeom>
          <a:noFill/>
          <a:ln>
            <a:noFill/>
          </a:ln>
        </p:spPr>
      </p:pic>
      <p:pic>
        <p:nvPicPr>
          <p:cNvPr id="197" name="Google Shape;197;p2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98" name="Google Shape;198;p28"/>
          <p:cNvSpPr txBox="1"/>
          <p:nvPr/>
        </p:nvSpPr>
        <p:spPr>
          <a:xfrm>
            <a:off x="542550" y="1537738"/>
            <a:ext cx="4987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El operador ternario ofrece un return implícito para cada caso.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Esto es muy útil cuando queremos retornar valores de forma condicional, lo cual con una estructura tradicional sería más extenso. Por ejemplo.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199" name="Google Shape;199;p28"/>
          <p:cNvSpPr txBox="1"/>
          <p:nvPr/>
        </p:nvSpPr>
        <p:spPr>
          <a:xfrm>
            <a:off x="888450" y="5029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DATO CURIOSO</a:t>
            </a:r>
            <a:endParaRPr/>
          </a:p>
          <a:p>
            <a:pPr indent="0" lvl="0" marL="0" rtl="0" algn="l">
              <a:spcBef>
                <a:spcPts val="0"/>
              </a:spcBef>
              <a:spcAft>
                <a:spcPts val="0"/>
              </a:spcAft>
              <a:buNone/>
            </a:pPr>
            <a:r>
              <a:t/>
            </a:r>
            <a:endParaRPr/>
          </a:p>
        </p:txBody>
      </p:sp>
      <p:sp>
        <p:nvSpPr>
          <p:cNvPr id="200" name="Google Shape;200;p28"/>
          <p:cNvSpPr/>
          <p:nvPr/>
        </p:nvSpPr>
        <p:spPr>
          <a:xfrm>
            <a:off x="457338" y="468286"/>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1" name="Google Shape;201;p28"/>
          <p:cNvPicPr preferRelativeResize="0"/>
          <p:nvPr/>
        </p:nvPicPr>
        <p:blipFill>
          <a:blip r:embed="rId5">
            <a:alphaModFix/>
          </a:blip>
          <a:stretch>
            <a:fillRect/>
          </a:stretch>
        </p:blipFill>
        <p:spPr>
          <a:xfrm>
            <a:off x="492050" y="502975"/>
            <a:ext cx="361700" cy="361700"/>
          </a:xfrm>
          <a:prstGeom prst="rect">
            <a:avLst/>
          </a:prstGeom>
          <a:noFill/>
          <a:ln>
            <a:noFill/>
          </a:ln>
        </p:spPr>
      </p:pic>
      <p:sp>
        <p:nvSpPr>
          <p:cNvPr id="202" name="Google Shape;202;p28"/>
          <p:cNvSpPr/>
          <p:nvPr/>
        </p:nvSpPr>
        <p:spPr>
          <a:xfrm>
            <a:off x="5846425" y="0"/>
            <a:ext cx="3297300" cy="51435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txBox="1"/>
          <p:nvPr/>
        </p:nvSpPr>
        <p:spPr>
          <a:xfrm>
            <a:off x="5894138" y="827350"/>
            <a:ext cx="3202200" cy="3377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200">
                <a:solidFill>
                  <a:srgbClr val="569CD6"/>
                </a:solidFill>
                <a:latin typeface="Courier New"/>
                <a:ea typeface="Courier New"/>
                <a:cs typeface="Courier New"/>
                <a:sym typeface="Courier New"/>
              </a:rPr>
              <a:t>let</a:t>
            </a:r>
            <a:r>
              <a:rPr lang="es" sz="1200">
                <a:solidFill>
                  <a:srgbClr val="D4D4D4"/>
                </a:solidFill>
                <a:latin typeface="Courier New"/>
                <a:ea typeface="Courier New"/>
                <a:cs typeface="Courier New"/>
                <a:sym typeface="Courier New"/>
              </a:rPr>
              <a:t> </a:t>
            </a:r>
            <a:r>
              <a:rPr lang="es" sz="1200">
                <a:solidFill>
                  <a:srgbClr val="9CDCFE"/>
                </a:solidFill>
                <a:latin typeface="Courier New"/>
                <a:ea typeface="Courier New"/>
                <a:cs typeface="Courier New"/>
                <a:sym typeface="Courier New"/>
              </a:rPr>
              <a:t>permiso</a:t>
            </a:r>
            <a:endParaRPr sz="1200">
              <a:solidFill>
                <a:srgbClr val="9CDCFE"/>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C586C0"/>
                </a:solidFill>
                <a:latin typeface="Courier New"/>
                <a:ea typeface="Courier New"/>
                <a:cs typeface="Courier New"/>
                <a:sym typeface="Courier New"/>
              </a:rPr>
              <a:t>if</a:t>
            </a:r>
            <a:r>
              <a:rPr lang="es" sz="1200">
                <a:solidFill>
                  <a:srgbClr val="D4D4D4"/>
                </a:solidFill>
                <a:latin typeface="Courier New"/>
                <a:ea typeface="Courier New"/>
                <a:cs typeface="Courier New"/>
                <a:sym typeface="Courier New"/>
              </a:rPr>
              <a:t> (</a:t>
            </a:r>
            <a:r>
              <a:rPr lang="es" sz="1200">
                <a:solidFill>
                  <a:srgbClr val="4FC1FF"/>
                </a:solidFill>
                <a:latin typeface="Courier New"/>
                <a:ea typeface="Courier New"/>
                <a:cs typeface="Courier New"/>
                <a:sym typeface="Courier New"/>
              </a:rPr>
              <a:t>usuario</a:t>
            </a:r>
            <a:r>
              <a:rPr lang="es" sz="1200">
                <a:solidFill>
                  <a:srgbClr val="D4D4D4"/>
                </a:solidFill>
                <a:latin typeface="Courier New"/>
                <a:ea typeface="Courier New"/>
                <a:cs typeface="Courier New"/>
                <a:sym typeface="Courier New"/>
              </a:rPr>
              <a:t>.</a:t>
            </a:r>
            <a:r>
              <a:rPr lang="es" sz="1200">
                <a:solidFill>
                  <a:srgbClr val="9CDCFE"/>
                </a:solidFill>
                <a:latin typeface="Courier New"/>
                <a:ea typeface="Courier New"/>
                <a:cs typeface="Courier New"/>
                <a:sym typeface="Courier New"/>
              </a:rPr>
              <a:t>edad</a:t>
            </a:r>
            <a:r>
              <a:rPr lang="es" sz="1200">
                <a:solidFill>
                  <a:srgbClr val="D4D4D4"/>
                </a:solidFill>
                <a:latin typeface="Courier New"/>
                <a:ea typeface="Courier New"/>
                <a:cs typeface="Courier New"/>
                <a:sym typeface="Courier New"/>
              </a:rPr>
              <a:t> &gt;= </a:t>
            </a:r>
            <a:r>
              <a:rPr lang="es" sz="1200">
                <a:solidFill>
                  <a:srgbClr val="B5CEA8"/>
                </a:solidFill>
                <a:latin typeface="Courier New"/>
                <a:ea typeface="Courier New"/>
                <a:cs typeface="Courier New"/>
                <a:sym typeface="Courier New"/>
              </a:rPr>
              <a:t>18</a:t>
            </a:r>
            <a:r>
              <a:rPr lang="es" sz="1200">
                <a:solidFill>
                  <a:srgbClr val="D4D4D4"/>
                </a:solidFill>
                <a:latin typeface="Courier New"/>
                <a:ea typeface="Courier New"/>
                <a:cs typeface="Courier New"/>
                <a:sym typeface="Courier New"/>
              </a:rPr>
              <a:t>) {</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9CDCFE"/>
                </a:solidFill>
                <a:latin typeface="Courier New"/>
                <a:ea typeface="Courier New"/>
                <a:cs typeface="Courier New"/>
                <a:sym typeface="Courier New"/>
              </a:rPr>
              <a:t>permiso</a:t>
            </a:r>
            <a:r>
              <a:rPr lang="es" sz="1200">
                <a:solidFill>
                  <a:srgbClr val="D4D4D4"/>
                </a:solidFill>
                <a:latin typeface="Courier New"/>
                <a:ea typeface="Courier New"/>
                <a:cs typeface="Courier New"/>
                <a:sym typeface="Courier New"/>
              </a:rPr>
              <a:t> = </a:t>
            </a:r>
            <a:r>
              <a:rPr lang="es" sz="1200">
                <a:solidFill>
                  <a:srgbClr val="569CD6"/>
                </a:solidFill>
                <a:latin typeface="Courier New"/>
                <a:ea typeface="Courier New"/>
                <a:cs typeface="Courier New"/>
                <a:sym typeface="Courier New"/>
              </a:rPr>
              <a:t>true</a:t>
            </a:r>
            <a:endParaRPr sz="1200">
              <a:solidFill>
                <a:srgbClr val="569CD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C586C0"/>
                </a:solidFill>
                <a:latin typeface="Courier New"/>
                <a:ea typeface="Courier New"/>
                <a:cs typeface="Courier New"/>
                <a:sym typeface="Courier New"/>
              </a:rPr>
              <a:t>else</a:t>
            </a:r>
            <a:r>
              <a:rPr lang="es" sz="1200">
                <a:solidFill>
                  <a:srgbClr val="D4D4D4"/>
                </a:solidFill>
                <a:latin typeface="Courier New"/>
                <a:ea typeface="Courier New"/>
                <a:cs typeface="Courier New"/>
                <a:sym typeface="Courier New"/>
              </a:rPr>
              <a:t> {</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9CDCFE"/>
                </a:solidFill>
                <a:latin typeface="Courier New"/>
                <a:ea typeface="Courier New"/>
                <a:cs typeface="Courier New"/>
                <a:sym typeface="Courier New"/>
              </a:rPr>
              <a:t>permiso</a:t>
            </a:r>
            <a:r>
              <a:rPr lang="es" sz="1200">
                <a:solidFill>
                  <a:srgbClr val="D4D4D4"/>
                </a:solidFill>
                <a:latin typeface="Courier New"/>
                <a:ea typeface="Courier New"/>
                <a:cs typeface="Courier New"/>
                <a:sym typeface="Courier New"/>
              </a:rPr>
              <a:t> = </a:t>
            </a:r>
            <a:r>
              <a:rPr lang="es" sz="1200">
                <a:solidFill>
                  <a:srgbClr val="569CD6"/>
                </a:solidFill>
                <a:latin typeface="Courier New"/>
                <a:ea typeface="Courier New"/>
                <a:cs typeface="Courier New"/>
                <a:sym typeface="Courier New"/>
              </a:rPr>
              <a:t>false</a:t>
            </a:r>
            <a:endParaRPr sz="1200">
              <a:solidFill>
                <a:srgbClr val="569CD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C586C0"/>
                </a:solidFill>
                <a:latin typeface="Courier New"/>
                <a:ea typeface="Courier New"/>
                <a:cs typeface="Courier New"/>
                <a:sym typeface="Courier New"/>
              </a:rPr>
              <a:t>if</a:t>
            </a:r>
            <a:r>
              <a:rPr lang="es" sz="1200">
                <a:solidFill>
                  <a:srgbClr val="D4D4D4"/>
                </a:solidFill>
                <a:latin typeface="Courier New"/>
                <a:ea typeface="Courier New"/>
                <a:cs typeface="Courier New"/>
                <a:sym typeface="Courier New"/>
              </a:rPr>
              <a:t> (</a:t>
            </a:r>
            <a:r>
              <a:rPr lang="es" sz="1200">
                <a:solidFill>
                  <a:srgbClr val="9CDCFE"/>
                </a:solidFill>
                <a:latin typeface="Courier New"/>
                <a:ea typeface="Courier New"/>
                <a:cs typeface="Courier New"/>
                <a:sym typeface="Courier New"/>
              </a:rPr>
              <a:t>permiso</a:t>
            </a:r>
            <a:r>
              <a:rPr lang="es" sz="1200">
                <a:solidFill>
                  <a:srgbClr val="D4D4D4"/>
                </a:solidFill>
                <a:latin typeface="Courier New"/>
                <a:ea typeface="Courier New"/>
                <a:cs typeface="Courier New"/>
                <a:sym typeface="Courier New"/>
              </a:rPr>
              <a:t>) {</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DCDCAA"/>
                </a:solidFill>
                <a:latin typeface="Courier New"/>
                <a:ea typeface="Courier New"/>
                <a:cs typeface="Courier New"/>
                <a:sym typeface="Courier New"/>
              </a:rPr>
              <a:t>alert</a:t>
            </a:r>
            <a:r>
              <a:rPr lang="es" sz="1200">
                <a:solidFill>
                  <a:srgbClr val="D4D4D4"/>
                </a:solidFill>
                <a:latin typeface="Courier New"/>
                <a:ea typeface="Courier New"/>
                <a:cs typeface="Courier New"/>
                <a:sym typeface="Courier New"/>
              </a:rPr>
              <a:t>(</a:t>
            </a:r>
            <a:r>
              <a:rPr lang="es" sz="1200">
                <a:solidFill>
                  <a:srgbClr val="CE9178"/>
                </a:solidFill>
                <a:latin typeface="Courier New"/>
                <a:ea typeface="Courier New"/>
                <a:cs typeface="Courier New"/>
                <a:sym typeface="Courier New"/>
              </a:rPr>
              <a:t>"Puede comprar cerveza"</a:t>
            </a: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C586C0"/>
                </a:solidFill>
                <a:latin typeface="Courier New"/>
                <a:ea typeface="Courier New"/>
                <a:cs typeface="Courier New"/>
                <a:sym typeface="Courier New"/>
              </a:rPr>
              <a:t>else</a:t>
            </a:r>
            <a:r>
              <a:rPr lang="es" sz="1200">
                <a:solidFill>
                  <a:srgbClr val="D4D4D4"/>
                </a:solidFill>
                <a:latin typeface="Courier New"/>
                <a:ea typeface="Courier New"/>
                <a:cs typeface="Courier New"/>
                <a:sym typeface="Courier New"/>
              </a:rPr>
              <a:t> {</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DCDCAA"/>
                </a:solidFill>
                <a:latin typeface="Courier New"/>
                <a:ea typeface="Courier New"/>
                <a:cs typeface="Courier New"/>
                <a:sym typeface="Courier New"/>
              </a:rPr>
              <a:t>alert</a:t>
            </a:r>
            <a:r>
              <a:rPr lang="es" sz="1200">
                <a:solidFill>
                  <a:srgbClr val="D4D4D4"/>
                </a:solidFill>
                <a:latin typeface="Courier New"/>
                <a:ea typeface="Courier New"/>
                <a:cs typeface="Courier New"/>
                <a:sym typeface="Courier New"/>
              </a:rPr>
              <a:t>(</a:t>
            </a:r>
            <a:r>
              <a:rPr lang="es" sz="1200">
                <a:solidFill>
                  <a:srgbClr val="CE9178"/>
                </a:solidFill>
                <a:latin typeface="Courier New"/>
                <a:ea typeface="Courier New"/>
                <a:cs typeface="Courier New"/>
                <a:sym typeface="Courier New"/>
              </a:rPr>
              <a:t>"No puede comprar"</a:t>
            </a: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D4D4D4"/>
                </a:solidFill>
                <a:latin typeface="Courier New"/>
                <a:ea typeface="Courier New"/>
                <a:cs typeface="Courier New"/>
                <a:sym typeface="Courier New"/>
              </a:rPr>
              <a:t>}</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nvSpPr>
        <p:spPr>
          <a:xfrm>
            <a:off x="457350" y="1820575"/>
            <a:ext cx="71694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Con el operador ternario podemos reducir esto a una sola línea ya que hacemos return de uno de los casos, y por lo tanto, lo asignamos en la declaración como puede verse en la siguiente slide 👉</a:t>
            </a:r>
            <a:r>
              <a:rPr b="1" lang="es" sz="2500">
                <a:solidFill>
                  <a:srgbClr val="B7B7B7"/>
                </a:solidFill>
                <a:latin typeface="Helvetica Neue"/>
                <a:ea typeface="Helvetica Neue"/>
                <a:cs typeface="Helvetica Neue"/>
                <a:sym typeface="Helvetica Neue"/>
              </a:rPr>
              <a:t> </a:t>
            </a:r>
            <a:endParaRPr sz="2500">
              <a:solidFill>
                <a:srgbClr val="6FA8DC"/>
              </a:solidFill>
              <a:latin typeface="DM Sans"/>
              <a:ea typeface="DM Sans"/>
              <a:cs typeface="DM Sans"/>
              <a:sym typeface="DM Sans"/>
            </a:endParaRPr>
          </a:p>
        </p:txBody>
      </p:sp>
      <p:sp>
        <p:nvSpPr>
          <p:cNvPr id="209" name="Google Shape;209;p29"/>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¿Sabías que…?</a:t>
            </a:r>
            <a:endParaRPr b="1" sz="4000">
              <a:solidFill>
                <a:srgbClr val="EAFF6A"/>
              </a:solidFill>
              <a:latin typeface="DM Sans"/>
              <a:ea typeface="DM Sans"/>
              <a:cs typeface="DM Sans"/>
              <a:sym typeface="DM Sans"/>
            </a:endParaRPr>
          </a:p>
        </p:txBody>
      </p:sp>
      <p:sp>
        <p:nvSpPr>
          <p:cNvPr id="210" name="Google Shape;210;p29"/>
          <p:cNvSpPr/>
          <p:nvPr/>
        </p:nvSpPr>
        <p:spPr>
          <a:xfrm>
            <a:off x="457338" y="468286"/>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9"/>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DATO CURIOSO</a:t>
            </a:r>
            <a:endParaRPr>
              <a:solidFill>
                <a:schemeClr val="lt1"/>
              </a:solidFill>
              <a:latin typeface="DM Sans"/>
              <a:ea typeface="DM Sans"/>
              <a:cs typeface="DM Sans"/>
              <a:sym typeface="DM Sans"/>
            </a:endParaRPr>
          </a:p>
        </p:txBody>
      </p:sp>
      <p:pic>
        <p:nvPicPr>
          <p:cNvPr id="212" name="Google Shape;212;p29"/>
          <p:cNvPicPr preferRelativeResize="0"/>
          <p:nvPr/>
        </p:nvPicPr>
        <p:blipFill>
          <a:blip r:embed="rId3">
            <a:alphaModFix/>
          </a:blip>
          <a:stretch>
            <a:fillRect/>
          </a:stretch>
        </p:blipFill>
        <p:spPr>
          <a:xfrm>
            <a:off x="492050" y="502975"/>
            <a:ext cx="361700" cy="361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Operador ternario</a:t>
            </a:r>
            <a:endParaRPr b="1" sz="4000">
              <a:solidFill>
                <a:schemeClr val="dk1"/>
              </a:solidFill>
              <a:latin typeface="DM Sans"/>
              <a:ea typeface="DM Sans"/>
              <a:cs typeface="DM Sans"/>
              <a:sym typeface="DM Sans"/>
            </a:endParaRPr>
          </a:p>
        </p:txBody>
      </p:sp>
      <p:sp>
        <p:nvSpPr>
          <p:cNvPr id="218" name="Google Shape;218;p30"/>
          <p:cNvSpPr/>
          <p:nvPr/>
        </p:nvSpPr>
        <p:spPr>
          <a:xfrm>
            <a:off x="475500" y="1446100"/>
            <a:ext cx="7861500" cy="31455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a:solidFill>
                  <a:srgbClr val="569CD6"/>
                </a:solidFill>
                <a:latin typeface="Courier New"/>
                <a:ea typeface="Courier New"/>
                <a:cs typeface="Courier New"/>
                <a:sym typeface="Courier New"/>
              </a:rPr>
              <a:t>const</a:t>
            </a:r>
            <a:r>
              <a:rPr lang="es">
                <a:solidFill>
                  <a:srgbClr val="D4D4D4"/>
                </a:solidFill>
                <a:latin typeface="Courier New"/>
                <a:ea typeface="Courier New"/>
                <a:cs typeface="Courier New"/>
                <a:sym typeface="Courier New"/>
              </a:rPr>
              <a:t> </a:t>
            </a:r>
            <a:r>
              <a:rPr lang="es">
                <a:solidFill>
                  <a:srgbClr val="4FC1FF"/>
                </a:solidFill>
                <a:latin typeface="Courier New"/>
                <a:ea typeface="Courier New"/>
                <a:cs typeface="Courier New"/>
                <a:sym typeface="Courier New"/>
              </a:rPr>
              <a:t>usuario</a:t>
            </a:r>
            <a:r>
              <a:rPr lang="es">
                <a:solidFill>
                  <a:srgbClr val="D4D4D4"/>
                </a:solidFill>
                <a:latin typeface="Courier New"/>
                <a:ea typeface="Courier New"/>
                <a:cs typeface="Courier New"/>
                <a:sym typeface="Courier New"/>
              </a:rPr>
              <a:t> = {</a:t>
            </a:r>
            <a:endParaRPr>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D4D4D4"/>
                </a:solidFill>
                <a:latin typeface="Courier New"/>
                <a:ea typeface="Courier New"/>
                <a:cs typeface="Courier New"/>
                <a:sym typeface="Courier New"/>
              </a:rPr>
              <a:t>  </a:t>
            </a:r>
            <a:r>
              <a:rPr lang="es">
                <a:solidFill>
                  <a:srgbClr val="9CDCFE"/>
                </a:solidFill>
                <a:latin typeface="Courier New"/>
                <a:ea typeface="Courier New"/>
                <a:cs typeface="Courier New"/>
                <a:sym typeface="Courier New"/>
              </a:rPr>
              <a:t>nombre:</a:t>
            </a:r>
            <a:r>
              <a:rPr lang="es">
                <a:solidFill>
                  <a:srgbClr val="D4D4D4"/>
                </a:solidFill>
                <a:latin typeface="Courier New"/>
                <a:ea typeface="Courier New"/>
                <a:cs typeface="Courier New"/>
                <a:sym typeface="Courier New"/>
              </a:rPr>
              <a:t> </a:t>
            </a:r>
            <a:r>
              <a:rPr lang="es">
                <a:solidFill>
                  <a:srgbClr val="CE9178"/>
                </a:solidFill>
                <a:latin typeface="Courier New"/>
                <a:ea typeface="Courier New"/>
                <a:cs typeface="Courier New"/>
                <a:sym typeface="Courier New"/>
              </a:rPr>
              <a:t>"John Doe"</a:t>
            </a:r>
            <a:r>
              <a:rPr lang="es">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D4D4D4"/>
                </a:solidFill>
                <a:latin typeface="Courier New"/>
                <a:ea typeface="Courier New"/>
                <a:cs typeface="Courier New"/>
                <a:sym typeface="Courier New"/>
              </a:rPr>
              <a:t>  </a:t>
            </a:r>
            <a:r>
              <a:rPr lang="es">
                <a:solidFill>
                  <a:srgbClr val="9CDCFE"/>
                </a:solidFill>
                <a:latin typeface="Courier New"/>
                <a:ea typeface="Courier New"/>
                <a:cs typeface="Courier New"/>
                <a:sym typeface="Courier New"/>
              </a:rPr>
              <a:t>edad:</a:t>
            </a:r>
            <a:r>
              <a:rPr lang="es">
                <a:solidFill>
                  <a:srgbClr val="D4D4D4"/>
                </a:solidFill>
                <a:latin typeface="Courier New"/>
                <a:ea typeface="Courier New"/>
                <a:cs typeface="Courier New"/>
                <a:sym typeface="Courier New"/>
              </a:rPr>
              <a:t> </a:t>
            </a:r>
            <a:r>
              <a:rPr lang="es">
                <a:solidFill>
                  <a:srgbClr val="B5CEA8"/>
                </a:solidFill>
                <a:latin typeface="Courier New"/>
                <a:ea typeface="Courier New"/>
                <a:cs typeface="Courier New"/>
                <a:sym typeface="Courier New"/>
              </a:rPr>
              <a:t>22</a:t>
            </a:r>
            <a:endParaRPr>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D4D4D4"/>
                </a:solidFill>
                <a:latin typeface="Courier New"/>
                <a:ea typeface="Courier New"/>
                <a:cs typeface="Courier New"/>
                <a:sym typeface="Courier New"/>
              </a:rPr>
              <a:t>}</a:t>
            </a:r>
            <a:endParaRPr>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6A9955"/>
                </a:solidFill>
                <a:latin typeface="Courier New"/>
                <a:ea typeface="Courier New"/>
                <a:cs typeface="Courier New"/>
                <a:sym typeface="Courier New"/>
              </a:rPr>
              <a:t>// declaramos y asignamos condicionalmente</a:t>
            </a:r>
            <a:endParaRPr>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569CD6"/>
                </a:solidFill>
                <a:latin typeface="Courier New"/>
                <a:ea typeface="Courier New"/>
                <a:cs typeface="Courier New"/>
                <a:sym typeface="Courier New"/>
              </a:rPr>
              <a:t>const</a:t>
            </a:r>
            <a:r>
              <a:rPr lang="es">
                <a:solidFill>
                  <a:srgbClr val="D4D4D4"/>
                </a:solidFill>
                <a:latin typeface="Courier New"/>
                <a:ea typeface="Courier New"/>
                <a:cs typeface="Courier New"/>
                <a:sym typeface="Courier New"/>
              </a:rPr>
              <a:t> </a:t>
            </a:r>
            <a:r>
              <a:rPr lang="es">
                <a:solidFill>
                  <a:srgbClr val="4FC1FF"/>
                </a:solidFill>
                <a:latin typeface="Courier New"/>
                <a:ea typeface="Courier New"/>
                <a:cs typeface="Courier New"/>
                <a:sym typeface="Courier New"/>
              </a:rPr>
              <a:t>permiso</a:t>
            </a:r>
            <a:r>
              <a:rPr lang="es">
                <a:solidFill>
                  <a:srgbClr val="D4D4D4"/>
                </a:solidFill>
                <a:latin typeface="Courier New"/>
                <a:ea typeface="Courier New"/>
                <a:cs typeface="Courier New"/>
                <a:sym typeface="Courier New"/>
              </a:rPr>
              <a:t> = (</a:t>
            </a:r>
            <a:r>
              <a:rPr lang="es">
                <a:solidFill>
                  <a:srgbClr val="4FC1FF"/>
                </a:solidFill>
                <a:latin typeface="Courier New"/>
                <a:ea typeface="Courier New"/>
                <a:cs typeface="Courier New"/>
                <a:sym typeface="Courier New"/>
              </a:rPr>
              <a:t>usuario</a:t>
            </a:r>
            <a:r>
              <a:rPr lang="es">
                <a:solidFill>
                  <a:srgbClr val="D4D4D4"/>
                </a:solidFill>
                <a:latin typeface="Courier New"/>
                <a:ea typeface="Courier New"/>
                <a:cs typeface="Courier New"/>
                <a:sym typeface="Courier New"/>
              </a:rPr>
              <a:t>.</a:t>
            </a:r>
            <a:r>
              <a:rPr lang="es">
                <a:solidFill>
                  <a:srgbClr val="9CDCFE"/>
                </a:solidFill>
                <a:latin typeface="Courier New"/>
                <a:ea typeface="Courier New"/>
                <a:cs typeface="Courier New"/>
                <a:sym typeface="Courier New"/>
              </a:rPr>
              <a:t>edad</a:t>
            </a:r>
            <a:r>
              <a:rPr lang="es">
                <a:solidFill>
                  <a:srgbClr val="D4D4D4"/>
                </a:solidFill>
                <a:latin typeface="Courier New"/>
                <a:ea typeface="Courier New"/>
                <a:cs typeface="Courier New"/>
                <a:sym typeface="Courier New"/>
              </a:rPr>
              <a:t> &gt;= </a:t>
            </a:r>
            <a:r>
              <a:rPr lang="es">
                <a:solidFill>
                  <a:srgbClr val="B5CEA8"/>
                </a:solidFill>
                <a:latin typeface="Courier New"/>
                <a:ea typeface="Courier New"/>
                <a:cs typeface="Courier New"/>
                <a:sym typeface="Courier New"/>
              </a:rPr>
              <a:t>18</a:t>
            </a:r>
            <a:r>
              <a:rPr lang="es">
                <a:solidFill>
                  <a:srgbClr val="D4D4D4"/>
                </a:solidFill>
                <a:latin typeface="Courier New"/>
                <a:ea typeface="Courier New"/>
                <a:cs typeface="Courier New"/>
                <a:sym typeface="Courier New"/>
              </a:rPr>
              <a:t>) ? </a:t>
            </a:r>
            <a:r>
              <a:rPr lang="es">
                <a:solidFill>
                  <a:srgbClr val="569CD6"/>
                </a:solidFill>
                <a:latin typeface="Courier New"/>
                <a:ea typeface="Courier New"/>
                <a:cs typeface="Courier New"/>
                <a:sym typeface="Courier New"/>
              </a:rPr>
              <a:t>true</a:t>
            </a:r>
            <a:r>
              <a:rPr lang="es">
                <a:solidFill>
                  <a:srgbClr val="D4D4D4"/>
                </a:solidFill>
                <a:latin typeface="Courier New"/>
                <a:ea typeface="Courier New"/>
                <a:cs typeface="Courier New"/>
                <a:sym typeface="Courier New"/>
              </a:rPr>
              <a:t> : </a:t>
            </a:r>
            <a:r>
              <a:rPr lang="es">
                <a:solidFill>
                  <a:srgbClr val="569CD6"/>
                </a:solidFill>
                <a:latin typeface="Courier New"/>
                <a:ea typeface="Courier New"/>
                <a:cs typeface="Courier New"/>
                <a:sym typeface="Courier New"/>
              </a:rPr>
              <a:t>false</a:t>
            </a:r>
            <a:endParaRPr>
              <a:solidFill>
                <a:srgbClr val="569CD6"/>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6A9955"/>
                </a:solidFill>
                <a:latin typeface="Courier New"/>
                <a:ea typeface="Courier New"/>
                <a:cs typeface="Courier New"/>
                <a:sym typeface="Courier New"/>
              </a:rPr>
              <a:t>// mostramos el mensaje</a:t>
            </a:r>
            <a:endParaRPr>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a:solidFill>
                  <a:srgbClr val="4FC1FF"/>
                </a:solidFill>
                <a:latin typeface="Courier New"/>
                <a:ea typeface="Courier New"/>
                <a:cs typeface="Courier New"/>
                <a:sym typeface="Courier New"/>
              </a:rPr>
              <a:t>permiso</a:t>
            </a:r>
            <a:r>
              <a:rPr lang="es">
                <a:solidFill>
                  <a:srgbClr val="D4D4D4"/>
                </a:solidFill>
                <a:latin typeface="Courier New"/>
                <a:ea typeface="Courier New"/>
                <a:cs typeface="Courier New"/>
                <a:sym typeface="Courier New"/>
              </a:rPr>
              <a:t> ? </a:t>
            </a:r>
            <a:r>
              <a:rPr lang="es">
                <a:solidFill>
                  <a:srgbClr val="DCDCAA"/>
                </a:solidFill>
                <a:latin typeface="Courier New"/>
                <a:ea typeface="Courier New"/>
                <a:cs typeface="Courier New"/>
                <a:sym typeface="Courier New"/>
              </a:rPr>
              <a:t>alert</a:t>
            </a:r>
            <a:r>
              <a:rPr lang="es">
                <a:solidFill>
                  <a:srgbClr val="D4D4D4"/>
                </a:solidFill>
                <a:latin typeface="Courier New"/>
                <a:ea typeface="Courier New"/>
                <a:cs typeface="Courier New"/>
                <a:sym typeface="Courier New"/>
              </a:rPr>
              <a:t>(</a:t>
            </a:r>
            <a:r>
              <a:rPr lang="es">
                <a:solidFill>
                  <a:srgbClr val="CE9178"/>
                </a:solidFill>
                <a:latin typeface="Courier New"/>
                <a:ea typeface="Courier New"/>
                <a:cs typeface="Courier New"/>
                <a:sym typeface="Courier New"/>
              </a:rPr>
              <a:t>"Puede comprar cerveza"</a:t>
            </a:r>
            <a:r>
              <a:rPr lang="es">
                <a:solidFill>
                  <a:srgbClr val="D4D4D4"/>
                </a:solidFill>
                <a:latin typeface="Courier New"/>
                <a:ea typeface="Courier New"/>
                <a:cs typeface="Courier New"/>
                <a:sym typeface="Courier New"/>
              </a:rPr>
              <a:t>) : </a:t>
            </a:r>
            <a:r>
              <a:rPr lang="es">
                <a:solidFill>
                  <a:srgbClr val="DCDCAA"/>
                </a:solidFill>
                <a:latin typeface="Courier New"/>
                <a:ea typeface="Courier New"/>
                <a:cs typeface="Courier New"/>
                <a:sym typeface="Courier New"/>
              </a:rPr>
              <a:t>alert</a:t>
            </a:r>
            <a:r>
              <a:rPr lang="es">
                <a:solidFill>
                  <a:srgbClr val="D4D4D4"/>
                </a:solidFill>
                <a:latin typeface="Courier New"/>
                <a:ea typeface="Courier New"/>
                <a:cs typeface="Courier New"/>
                <a:sym typeface="Courier New"/>
              </a:rPr>
              <a:t>(</a:t>
            </a:r>
            <a:r>
              <a:rPr lang="es">
                <a:solidFill>
                  <a:srgbClr val="CE9178"/>
                </a:solidFill>
                <a:latin typeface="Courier New"/>
                <a:ea typeface="Courier New"/>
                <a:cs typeface="Courier New"/>
                <a:sym typeface="Courier New"/>
              </a:rPr>
              <a:t>"No puede comprar"</a:t>
            </a:r>
            <a:r>
              <a:rPr lang="es">
                <a:solidFill>
                  <a:srgbClr val="D4D4D4"/>
                </a:solidFill>
                <a:latin typeface="Courier New"/>
                <a:ea typeface="Courier New"/>
                <a:cs typeface="Courier New"/>
                <a:sym typeface="Courier New"/>
              </a:rPr>
              <a:t>)</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Operador Lógico and</a:t>
            </a:r>
            <a:endParaRPr b="1" sz="40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Operador Lógico and</a:t>
            </a:r>
            <a:endParaRPr b="1" sz="4000">
              <a:solidFill>
                <a:schemeClr val="dk1"/>
              </a:solidFill>
              <a:latin typeface="DM Sans"/>
              <a:ea typeface="DM Sans"/>
              <a:cs typeface="DM Sans"/>
              <a:sym typeface="DM Sans"/>
            </a:endParaRPr>
          </a:p>
        </p:txBody>
      </p:sp>
      <p:sp>
        <p:nvSpPr>
          <p:cNvPr id="229" name="Google Shape;229;p32"/>
          <p:cNvSpPr txBox="1"/>
          <p:nvPr/>
        </p:nvSpPr>
        <p:spPr>
          <a:xfrm>
            <a:off x="475500" y="1514825"/>
            <a:ext cx="49488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a:t>
            </a:r>
            <a:r>
              <a:rPr lang="es" sz="1350">
                <a:highlight>
                  <a:schemeClr val="accent4"/>
                </a:highlight>
                <a:latin typeface="DM Sans"/>
                <a:ea typeface="DM Sans"/>
                <a:cs typeface="DM Sans"/>
                <a:sym typeface="DM Sans"/>
              </a:rPr>
              <a:t>una reducción de un condicional</a:t>
            </a:r>
            <a:r>
              <a:rPr lang="es" sz="1350">
                <a:latin typeface="DM Sans"/>
                <a:ea typeface="DM Sans"/>
                <a:cs typeface="DM Sans"/>
                <a:sym typeface="DM Sans"/>
              </a:rPr>
              <a:t>, pero trata de ejecutar (o retornar) algo s</a:t>
            </a:r>
            <a:r>
              <a:rPr b="1" lang="es" sz="1350">
                <a:latin typeface="DM Sans"/>
                <a:ea typeface="DM Sans"/>
                <a:cs typeface="DM Sans"/>
                <a:sym typeface="DM Sans"/>
              </a:rPr>
              <a:t>ólo si la condición es verdadera</a:t>
            </a:r>
            <a:r>
              <a:rPr lang="es" sz="1350">
                <a:latin typeface="DM Sans"/>
                <a:ea typeface="DM Sans"/>
                <a:cs typeface="DM Sans"/>
                <a:sym typeface="DM Sans"/>
              </a:rPr>
              <a:t>, reduce un </a:t>
            </a:r>
            <a:r>
              <a:rPr b="1" lang="es" sz="1350">
                <a:latin typeface="DM Sans"/>
                <a:ea typeface="DM Sans"/>
                <a:cs typeface="DM Sans"/>
                <a:sym typeface="DM Sans"/>
              </a:rPr>
              <a:t>if</a:t>
            </a:r>
            <a:r>
              <a:rPr lang="es" sz="1350">
                <a:latin typeface="DM Sans"/>
                <a:ea typeface="DM Sans"/>
                <a:cs typeface="DM Sans"/>
                <a:sym typeface="DM Sans"/>
              </a:rPr>
              <a:t> sencillo con un solo bloque de ejecución:</a:t>
            </a:r>
            <a:endParaRPr sz="1350">
              <a:latin typeface="DM Sans"/>
              <a:ea typeface="DM Sans"/>
              <a:cs typeface="DM Sans"/>
              <a:sym typeface="DM Sans"/>
            </a:endParaRPr>
          </a:p>
        </p:txBody>
      </p:sp>
      <p:sp>
        <p:nvSpPr>
          <p:cNvPr id="230" name="Google Shape;230;p32"/>
          <p:cNvSpPr/>
          <p:nvPr/>
        </p:nvSpPr>
        <p:spPr>
          <a:xfrm>
            <a:off x="475500" y="2479425"/>
            <a:ext cx="6891300" cy="211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200">
                <a:solidFill>
                  <a:srgbClr val="569CD6"/>
                </a:solidFill>
                <a:latin typeface="Courier New"/>
                <a:ea typeface="Courier New"/>
                <a:cs typeface="Courier New"/>
                <a:sym typeface="Courier New"/>
              </a:rPr>
              <a:t>const</a:t>
            </a:r>
            <a:r>
              <a:rPr lang="es" sz="1200">
                <a:solidFill>
                  <a:srgbClr val="D4D4D4"/>
                </a:solidFill>
                <a:latin typeface="Courier New"/>
                <a:ea typeface="Courier New"/>
                <a:cs typeface="Courier New"/>
                <a:sym typeface="Courier New"/>
              </a:rPr>
              <a:t> </a:t>
            </a:r>
            <a:r>
              <a:rPr lang="es" sz="1200">
                <a:solidFill>
                  <a:srgbClr val="4FC1FF"/>
                </a:solidFill>
                <a:latin typeface="Courier New"/>
                <a:ea typeface="Courier New"/>
                <a:cs typeface="Courier New"/>
                <a:sym typeface="Courier New"/>
              </a:rPr>
              <a:t>carrito</a:t>
            </a:r>
            <a:r>
              <a:rPr lang="es" sz="1200">
                <a:solidFill>
                  <a:srgbClr val="D4D4D4"/>
                </a:solidFill>
                <a:latin typeface="Courier New"/>
                <a:ea typeface="Courier New"/>
                <a:cs typeface="Courier New"/>
                <a:sym typeface="Courier New"/>
              </a:rPr>
              <a:t> = []</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C586C0"/>
                </a:solidFill>
                <a:latin typeface="Courier New"/>
                <a:ea typeface="Courier New"/>
                <a:cs typeface="Courier New"/>
                <a:sym typeface="Courier New"/>
              </a:rPr>
              <a:t>if</a:t>
            </a:r>
            <a:r>
              <a:rPr lang="es" sz="1200">
                <a:solidFill>
                  <a:srgbClr val="D4D4D4"/>
                </a:solidFill>
                <a:latin typeface="Courier New"/>
                <a:ea typeface="Courier New"/>
                <a:cs typeface="Courier New"/>
                <a:sym typeface="Courier New"/>
              </a:rPr>
              <a:t> (</a:t>
            </a:r>
            <a:r>
              <a:rPr lang="es" sz="1200">
                <a:solidFill>
                  <a:srgbClr val="4FC1FF"/>
                </a:solidFill>
                <a:latin typeface="Courier New"/>
                <a:ea typeface="Courier New"/>
                <a:cs typeface="Courier New"/>
                <a:sym typeface="Courier New"/>
              </a:rPr>
              <a:t>carrito</a:t>
            </a:r>
            <a:r>
              <a:rPr lang="es" sz="1200">
                <a:solidFill>
                  <a:srgbClr val="D4D4D4"/>
                </a:solidFill>
                <a:latin typeface="Courier New"/>
                <a:ea typeface="Courier New"/>
                <a:cs typeface="Courier New"/>
                <a:sym typeface="Courier New"/>
              </a:rPr>
              <a:t>.</a:t>
            </a:r>
            <a:r>
              <a:rPr lang="es" sz="1200">
                <a:solidFill>
                  <a:srgbClr val="9CDCFE"/>
                </a:solidFill>
                <a:latin typeface="Courier New"/>
                <a:ea typeface="Courier New"/>
                <a:cs typeface="Courier New"/>
                <a:sym typeface="Courier New"/>
              </a:rPr>
              <a:t>length</a:t>
            </a:r>
            <a:r>
              <a:rPr lang="es" sz="1200">
                <a:solidFill>
                  <a:srgbClr val="D4D4D4"/>
                </a:solidFill>
                <a:latin typeface="Courier New"/>
                <a:ea typeface="Courier New"/>
                <a:cs typeface="Courier New"/>
                <a:sym typeface="Courier New"/>
              </a:rPr>
              <a:t> === </a:t>
            </a:r>
            <a:r>
              <a:rPr lang="es" sz="1200">
                <a:solidFill>
                  <a:srgbClr val="B5CEA8"/>
                </a:solidFill>
                <a:latin typeface="Courier New"/>
                <a:ea typeface="Courier New"/>
                <a:cs typeface="Courier New"/>
                <a:sym typeface="Courier New"/>
              </a:rPr>
              <a:t>0</a:t>
            </a:r>
            <a:r>
              <a:rPr lang="es" sz="1200">
                <a:solidFill>
                  <a:srgbClr val="D4D4D4"/>
                </a:solidFill>
                <a:latin typeface="Courier New"/>
                <a:ea typeface="Courier New"/>
                <a:cs typeface="Courier New"/>
                <a:sym typeface="Courier New"/>
              </a:rPr>
              <a:t>) {</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D4D4D4"/>
                </a:solidFill>
                <a:latin typeface="Courier New"/>
                <a:ea typeface="Courier New"/>
                <a:cs typeface="Courier New"/>
                <a:sym typeface="Courier New"/>
              </a:rPr>
              <a:t>  </a:t>
            </a: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a:t>
            </a:r>
            <a:r>
              <a:rPr lang="es" sz="1200">
                <a:solidFill>
                  <a:srgbClr val="CE9178"/>
                </a:solidFill>
                <a:latin typeface="Courier New"/>
                <a:ea typeface="Courier New"/>
                <a:cs typeface="Courier New"/>
                <a:sym typeface="Courier New"/>
              </a:rPr>
              <a:t>"El carrito está vacío!"</a:t>
            </a: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6A9955"/>
                </a:solidFill>
                <a:latin typeface="Courier New"/>
                <a:ea typeface="Courier New"/>
                <a:cs typeface="Courier New"/>
                <a:sym typeface="Courier New"/>
              </a:rPr>
              <a:t>// con operador AND</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00">
                <a:solidFill>
                  <a:srgbClr val="4FC1FF"/>
                </a:solidFill>
                <a:latin typeface="Courier New"/>
                <a:ea typeface="Courier New"/>
                <a:cs typeface="Courier New"/>
                <a:sym typeface="Courier New"/>
              </a:rPr>
              <a:t>carrito</a:t>
            </a:r>
            <a:r>
              <a:rPr lang="es" sz="1200">
                <a:solidFill>
                  <a:srgbClr val="D4D4D4"/>
                </a:solidFill>
                <a:latin typeface="Courier New"/>
                <a:ea typeface="Courier New"/>
                <a:cs typeface="Courier New"/>
                <a:sym typeface="Courier New"/>
              </a:rPr>
              <a:t>.</a:t>
            </a:r>
            <a:r>
              <a:rPr lang="es" sz="1200">
                <a:solidFill>
                  <a:srgbClr val="9CDCFE"/>
                </a:solidFill>
                <a:latin typeface="Courier New"/>
                <a:ea typeface="Courier New"/>
                <a:cs typeface="Courier New"/>
                <a:sym typeface="Courier New"/>
              </a:rPr>
              <a:t>length</a:t>
            </a:r>
            <a:r>
              <a:rPr lang="es" sz="1200">
                <a:solidFill>
                  <a:srgbClr val="D4D4D4"/>
                </a:solidFill>
                <a:latin typeface="Courier New"/>
                <a:ea typeface="Courier New"/>
                <a:cs typeface="Courier New"/>
                <a:sym typeface="Courier New"/>
              </a:rPr>
              <a:t> === </a:t>
            </a:r>
            <a:r>
              <a:rPr lang="es" sz="1200">
                <a:solidFill>
                  <a:srgbClr val="B5CEA8"/>
                </a:solidFill>
                <a:latin typeface="Courier New"/>
                <a:ea typeface="Courier New"/>
                <a:cs typeface="Courier New"/>
                <a:sym typeface="Courier New"/>
              </a:rPr>
              <a:t>0</a:t>
            </a:r>
            <a:r>
              <a:rPr lang="es" sz="1200">
                <a:solidFill>
                  <a:srgbClr val="D4D4D4"/>
                </a:solidFill>
                <a:latin typeface="Courier New"/>
                <a:ea typeface="Courier New"/>
                <a:cs typeface="Courier New"/>
                <a:sym typeface="Courier New"/>
              </a:rPr>
              <a:t> &amp;&amp; </a:t>
            </a: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a:t>
            </a:r>
            <a:r>
              <a:rPr lang="es" sz="1200">
                <a:solidFill>
                  <a:srgbClr val="CE9178"/>
                </a:solidFill>
                <a:latin typeface="Courier New"/>
                <a:ea typeface="Courier New"/>
                <a:cs typeface="Courier New"/>
                <a:sym typeface="Courier New"/>
              </a:rPr>
              <a:t>"El carrito está vacío!"</a:t>
            </a:r>
            <a:r>
              <a:rPr lang="es" sz="1200">
                <a:solidFill>
                  <a:srgbClr val="D4D4D4"/>
                </a:solidFill>
                <a:latin typeface="Courier New"/>
                <a:ea typeface="Courier New"/>
                <a:cs typeface="Courier New"/>
                <a:sym typeface="Courier New"/>
              </a:rPr>
              <a:t>)</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Operador Lógico and</a:t>
            </a:r>
            <a:endParaRPr b="1" sz="4000">
              <a:solidFill>
                <a:schemeClr val="dk1"/>
              </a:solidFill>
              <a:latin typeface="DM Sans"/>
              <a:ea typeface="DM Sans"/>
              <a:cs typeface="DM Sans"/>
              <a:sym typeface="DM Sans"/>
            </a:endParaRPr>
          </a:p>
        </p:txBody>
      </p:sp>
      <p:sp>
        <p:nvSpPr>
          <p:cNvPr id="236" name="Google Shape;236;p33"/>
          <p:cNvSpPr txBox="1"/>
          <p:nvPr/>
        </p:nvSpPr>
        <p:spPr>
          <a:xfrm>
            <a:off x="475500" y="1591475"/>
            <a:ext cx="4948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En el caso de que la condición resulte falsa, el operador AND retornará false en cambio: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237" name="Google Shape;237;p33"/>
          <p:cNvSpPr/>
          <p:nvPr/>
        </p:nvSpPr>
        <p:spPr>
          <a:xfrm>
            <a:off x="475500" y="2479425"/>
            <a:ext cx="6891300" cy="211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 sz="1200">
                <a:solidFill>
                  <a:srgbClr val="569CD6"/>
                </a:solidFill>
                <a:latin typeface="Courier New"/>
                <a:ea typeface="Courier New"/>
                <a:cs typeface="Courier New"/>
                <a:sym typeface="Courier New"/>
              </a:rPr>
              <a:t>const</a:t>
            </a:r>
            <a:r>
              <a:rPr lang="es" sz="1200">
                <a:solidFill>
                  <a:srgbClr val="D4D4D4"/>
                </a:solidFill>
                <a:latin typeface="Courier New"/>
                <a:ea typeface="Courier New"/>
                <a:cs typeface="Courier New"/>
                <a:sym typeface="Courier New"/>
              </a:rPr>
              <a:t> </a:t>
            </a:r>
            <a:r>
              <a:rPr lang="es" sz="1200">
                <a:solidFill>
                  <a:srgbClr val="4FC1FF"/>
                </a:solidFill>
                <a:latin typeface="Courier New"/>
                <a:ea typeface="Courier New"/>
                <a:cs typeface="Courier New"/>
                <a:sym typeface="Courier New"/>
              </a:rPr>
              <a:t>usuario</a:t>
            </a:r>
            <a:r>
              <a:rPr lang="es" sz="1200">
                <a:solidFill>
                  <a:srgbClr val="D4D4D4"/>
                </a:solidFill>
                <a:latin typeface="Courier New"/>
                <a:ea typeface="Courier New"/>
                <a:cs typeface="Courier New"/>
                <a:sym typeface="Courier New"/>
              </a:rPr>
              <a:t> = {</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9CDCFE"/>
                </a:solidFill>
                <a:latin typeface="Courier New"/>
                <a:ea typeface="Courier New"/>
                <a:cs typeface="Courier New"/>
                <a:sym typeface="Courier New"/>
              </a:rPr>
              <a:t>nombre:</a:t>
            </a:r>
            <a:r>
              <a:rPr lang="es" sz="1200">
                <a:solidFill>
                  <a:srgbClr val="D4D4D4"/>
                </a:solidFill>
                <a:latin typeface="Courier New"/>
                <a:ea typeface="Courier New"/>
                <a:cs typeface="Courier New"/>
                <a:sym typeface="Courier New"/>
              </a:rPr>
              <a:t> </a:t>
            </a:r>
            <a:r>
              <a:rPr lang="es" sz="1200">
                <a:solidFill>
                  <a:srgbClr val="CE9178"/>
                </a:solidFill>
                <a:latin typeface="Courier New"/>
                <a:ea typeface="Courier New"/>
                <a:cs typeface="Courier New"/>
                <a:sym typeface="Courier New"/>
              </a:rPr>
              <a:t>"John Doe"</a:t>
            </a: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D4D4D4"/>
                </a:solidFill>
                <a:latin typeface="Courier New"/>
                <a:ea typeface="Courier New"/>
                <a:cs typeface="Courier New"/>
                <a:sym typeface="Courier New"/>
              </a:rPr>
              <a:t>  </a:t>
            </a:r>
            <a:r>
              <a:rPr lang="es" sz="1200">
                <a:solidFill>
                  <a:srgbClr val="9CDCFE"/>
                </a:solidFill>
                <a:latin typeface="Courier New"/>
                <a:ea typeface="Courier New"/>
                <a:cs typeface="Courier New"/>
                <a:sym typeface="Courier New"/>
              </a:rPr>
              <a:t>edad:</a:t>
            </a:r>
            <a:r>
              <a:rPr lang="es" sz="1200">
                <a:solidFill>
                  <a:srgbClr val="D4D4D4"/>
                </a:solidFill>
                <a:latin typeface="Courier New"/>
                <a:ea typeface="Courier New"/>
                <a:cs typeface="Courier New"/>
                <a:sym typeface="Courier New"/>
              </a:rPr>
              <a:t> </a:t>
            </a:r>
            <a:r>
              <a:rPr lang="es" sz="1200">
                <a:solidFill>
                  <a:srgbClr val="B5CEA8"/>
                </a:solidFill>
                <a:latin typeface="Courier New"/>
                <a:ea typeface="Courier New"/>
                <a:cs typeface="Courier New"/>
                <a:sym typeface="Courier New"/>
              </a:rPr>
              <a:t>14</a:t>
            </a:r>
            <a:endParaRPr sz="120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569CD6"/>
                </a:solidFill>
                <a:latin typeface="Courier New"/>
                <a:ea typeface="Courier New"/>
                <a:cs typeface="Courier New"/>
                <a:sym typeface="Courier New"/>
              </a:rPr>
              <a:t>const</a:t>
            </a:r>
            <a:r>
              <a:rPr lang="es" sz="1200">
                <a:solidFill>
                  <a:srgbClr val="D4D4D4"/>
                </a:solidFill>
                <a:latin typeface="Courier New"/>
                <a:ea typeface="Courier New"/>
                <a:cs typeface="Courier New"/>
                <a:sym typeface="Courier New"/>
              </a:rPr>
              <a:t> </a:t>
            </a:r>
            <a:r>
              <a:rPr lang="es" sz="1200">
                <a:solidFill>
                  <a:srgbClr val="4FC1FF"/>
                </a:solidFill>
                <a:latin typeface="Courier New"/>
                <a:ea typeface="Courier New"/>
                <a:cs typeface="Courier New"/>
                <a:sym typeface="Courier New"/>
              </a:rPr>
              <a:t>registroIngreso</a:t>
            </a:r>
            <a:r>
              <a:rPr lang="es" sz="1200">
                <a:solidFill>
                  <a:srgbClr val="D4D4D4"/>
                </a:solidFill>
                <a:latin typeface="Courier New"/>
                <a:ea typeface="Courier New"/>
                <a:cs typeface="Courier New"/>
                <a:sym typeface="Courier New"/>
              </a:rPr>
              <a:t> = </a:t>
            </a:r>
            <a:r>
              <a:rPr lang="es" sz="1200">
                <a:solidFill>
                  <a:srgbClr val="4FC1FF"/>
                </a:solidFill>
                <a:latin typeface="Courier New"/>
                <a:ea typeface="Courier New"/>
                <a:cs typeface="Courier New"/>
                <a:sym typeface="Courier New"/>
              </a:rPr>
              <a:t>usuario</a:t>
            </a:r>
            <a:r>
              <a:rPr lang="es" sz="1200">
                <a:solidFill>
                  <a:srgbClr val="D4D4D4"/>
                </a:solidFill>
                <a:latin typeface="Courier New"/>
                <a:ea typeface="Courier New"/>
                <a:cs typeface="Courier New"/>
                <a:sym typeface="Courier New"/>
              </a:rPr>
              <a:t>.</a:t>
            </a:r>
            <a:r>
              <a:rPr lang="es" sz="1200">
                <a:solidFill>
                  <a:srgbClr val="9CDCFE"/>
                </a:solidFill>
                <a:latin typeface="Courier New"/>
                <a:ea typeface="Courier New"/>
                <a:cs typeface="Courier New"/>
                <a:sym typeface="Courier New"/>
              </a:rPr>
              <a:t>edad</a:t>
            </a:r>
            <a:r>
              <a:rPr lang="es" sz="1200">
                <a:solidFill>
                  <a:srgbClr val="D4D4D4"/>
                </a:solidFill>
                <a:latin typeface="Courier New"/>
                <a:ea typeface="Courier New"/>
                <a:cs typeface="Courier New"/>
                <a:sym typeface="Courier New"/>
              </a:rPr>
              <a:t> &gt;= </a:t>
            </a:r>
            <a:r>
              <a:rPr lang="es" sz="1200">
                <a:solidFill>
                  <a:srgbClr val="B5CEA8"/>
                </a:solidFill>
                <a:latin typeface="Courier New"/>
                <a:ea typeface="Courier New"/>
                <a:cs typeface="Courier New"/>
                <a:sym typeface="Courier New"/>
              </a:rPr>
              <a:t>18</a:t>
            </a:r>
            <a:r>
              <a:rPr lang="es" sz="1200">
                <a:solidFill>
                  <a:srgbClr val="D4D4D4"/>
                </a:solidFill>
                <a:latin typeface="Courier New"/>
                <a:ea typeface="Courier New"/>
                <a:cs typeface="Courier New"/>
                <a:sym typeface="Courier New"/>
              </a:rPr>
              <a:t> &amp;&amp; </a:t>
            </a:r>
            <a:r>
              <a:rPr lang="es" sz="1200">
                <a:solidFill>
                  <a:srgbClr val="569CD6"/>
                </a:solidFill>
                <a:latin typeface="Courier New"/>
                <a:ea typeface="Courier New"/>
                <a:cs typeface="Courier New"/>
                <a:sym typeface="Courier New"/>
              </a:rPr>
              <a:t>new</a:t>
            </a:r>
            <a:r>
              <a:rPr lang="es" sz="1200">
                <a:solidFill>
                  <a:srgbClr val="D4D4D4"/>
                </a:solidFill>
                <a:latin typeface="Courier New"/>
                <a:ea typeface="Courier New"/>
                <a:cs typeface="Courier New"/>
                <a:sym typeface="Courier New"/>
              </a:rPr>
              <a:t> </a:t>
            </a:r>
            <a:r>
              <a:rPr lang="es" sz="1200">
                <a:solidFill>
                  <a:srgbClr val="4EC9B0"/>
                </a:solidFill>
                <a:latin typeface="Courier New"/>
                <a:ea typeface="Courier New"/>
                <a:cs typeface="Courier New"/>
                <a:sym typeface="Courier New"/>
              </a:rPr>
              <a:t>Date</a:t>
            </a:r>
            <a:r>
              <a:rPr lang="es" sz="1200">
                <a:solidFill>
                  <a:srgbClr val="D4D4D4"/>
                </a:solidFill>
                <a:latin typeface="Courier New"/>
                <a:ea typeface="Courier New"/>
                <a:cs typeface="Courier New"/>
                <a:sym typeface="Courier New"/>
              </a:rPr>
              <a:t>()</a:t>
            </a:r>
            <a:endParaRPr sz="12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D4D4D4"/>
              </a:solidFill>
              <a:latin typeface="Courier New"/>
              <a:ea typeface="Courier New"/>
              <a:cs typeface="Courier New"/>
              <a:sym typeface="Courier New"/>
            </a:endParaRPr>
          </a:p>
          <a:p>
            <a:pPr indent="0" lvl="0" marL="0" rtl="0" algn="l">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a:t>
            </a:r>
            <a:r>
              <a:rPr lang="es" sz="1200">
                <a:solidFill>
                  <a:srgbClr val="4FC1FF"/>
                </a:solidFill>
                <a:latin typeface="Courier New"/>
                <a:ea typeface="Courier New"/>
                <a:cs typeface="Courier New"/>
                <a:sym typeface="Courier New"/>
              </a:rPr>
              <a:t>registroIngreso</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FALSE</a:t>
            </a:r>
            <a:endParaRPr sz="1200">
              <a:solidFill>
                <a:srgbClr val="569CD6"/>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6"/>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Operadores avanzados</a:t>
            </a:r>
            <a:endParaRPr b="1" sz="4000">
              <a:solidFill>
                <a:srgbClr val="EAFF6A"/>
              </a:solidFill>
              <a:latin typeface="DM Sans"/>
              <a:ea typeface="DM Sans"/>
              <a:cs typeface="DM Sans"/>
              <a:sym typeface="DM Sans"/>
            </a:endParaRPr>
          </a:p>
        </p:txBody>
      </p:sp>
      <p:sp>
        <p:nvSpPr>
          <p:cNvPr id="53" name="Google Shape;53;p1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12.</a:t>
            </a:r>
            <a:r>
              <a:rPr lang="es" sz="1800">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JAVASCRIPT</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Operador Lógico or</a:t>
            </a:r>
            <a:endParaRPr b="1" sz="40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Operador lógico or</a:t>
            </a:r>
            <a:endParaRPr b="1" sz="4000">
              <a:solidFill>
                <a:schemeClr val="dk1"/>
              </a:solidFill>
              <a:latin typeface="DM Sans"/>
              <a:ea typeface="DM Sans"/>
              <a:cs typeface="DM Sans"/>
              <a:sym typeface="DM Sans"/>
            </a:endParaRPr>
          </a:p>
        </p:txBody>
      </p:sp>
      <p:sp>
        <p:nvSpPr>
          <p:cNvPr id="248" name="Google Shape;248;p35"/>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OR ( || ) es sintácticamente similar al anterior, con la diferencia que consta de dos operandos y no de una condición explícita: </a:t>
            </a:r>
            <a:r>
              <a:rPr b="1" lang="es" sz="1350">
                <a:latin typeface="DM Sans"/>
                <a:ea typeface="DM Sans"/>
                <a:cs typeface="DM Sans"/>
                <a:sym typeface="DM Sans"/>
              </a:rPr>
              <a:t>operando1 || operando2.</a:t>
            </a:r>
            <a:endParaRPr b="1" sz="1350">
              <a:latin typeface="DM Sans"/>
              <a:ea typeface="DM Sans"/>
              <a:cs typeface="DM Sans"/>
              <a:sym typeface="DM Sans"/>
            </a:endParaRPr>
          </a:p>
        </p:txBody>
      </p:sp>
      <p:sp>
        <p:nvSpPr>
          <p:cNvPr id="249" name="Google Shape;249;p35"/>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Si no es </a:t>
            </a:r>
            <a:r>
              <a:rPr b="1" lang="es" sz="1350">
                <a:latin typeface="DM Sans"/>
                <a:ea typeface="DM Sans"/>
                <a:cs typeface="DM Sans"/>
                <a:sym typeface="DM Sans"/>
              </a:rPr>
              <a:t>falsy</a:t>
            </a:r>
            <a:r>
              <a:rPr lang="es" sz="1350">
                <a:latin typeface="DM Sans"/>
                <a:ea typeface="DM Sans"/>
                <a:cs typeface="DM Sans"/>
                <a:sym typeface="DM Sans"/>
              </a:rPr>
              <a:t> (si es distinto de 0, null, undefined, NaN, false, o string vacío), el operador OR ( || ) retorna </a:t>
            </a:r>
            <a:r>
              <a:rPr b="1" lang="es" sz="1350">
                <a:latin typeface="DM Sans"/>
                <a:ea typeface="DM Sans"/>
                <a:cs typeface="DM Sans"/>
                <a:sym typeface="DM Sans"/>
              </a:rPr>
              <a:t>operador1</a:t>
            </a:r>
            <a:r>
              <a:rPr lang="es"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De lo contrario, retorna </a:t>
            </a:r>
            <a:r>
              <a:rPr b="1" lang="es" sz="1350">
                <a:latin typeface="DM Sans"/>
                <a:ea typeface="DM Sans"/>
                <a:cs typeface="DM Sans"/>
                <a:sym typeface="DM Sans"/>
              </a:rPr>
              <a:t>operador2.</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p:txBody>
      </p:sp>
      <p:sp>
        <p:nvSpPr>
          <p:cNvPr id="250" name="Google Shape;250;p35"/>
          <p:cNvSpPr/>
          <p:nvPr/>
        </p:nvSpPr>
        <p:spPr>
          <a:xfrm>
            <a:off x="4353725" y="1908175"/>
            <a:ext cx="4008300" cy="1015800"/>
          </a:xfrm>
          <a:prstGeom prst="rect">
            <a:avLst/>
          </a:prstGeom>
          <a:noFill/>
          <a:ln cap="flat" cmpd="sng" w="1905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6"/>
          <p:cNvSpPr txBox="1"/>
          <p:nvPr/>
        </p:nvSpPr>
        <p:spPr>
          <a:xfrm>
            <a:off x="475500" y="5428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Operador Lógico or</a:t>
            </a:r>
            <a:endParaRPr b="1" sz="4000">
              <a:solidFill>
                <a:schemeClr val="dk1"/>
              </a:solidFill>
              <a:latin typeface="DM Sans"/>
              <a:ea typeface="DM Sans"/>
              <a:cs typeface="DM Sans"/>
              <a:sym typeface="DM Sans"/>
            </a:endParaRPr>
          </a:p>
        </p:txBody>
      </p:sp>
      <p:sp>
        <p:nvSpPr>
          <p:cNvPr id="256" name="Google Shape;256;p36"/>
          <p:cNvSpPr txBox="1"/>
          <p:nvPr/>
        </p:nvSpPr>
        <p:spPr>
          <a:xfrm>
            <a:off x="475500" y="1365850"/>
            <a:ext cx="49488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 continuación, se presenta l</a:t>
            </a:r>
            <a:r>
              <a:rPr b="1" lang="es" sz="1350">
                <a:latin typeface="DM Sans"/>
                <a:ea typeface="DM Sans"/>
                <a:cs typeface="DM Sans"/>
                <a:sym typeface="DM Sans"/>
              </a:rPr>
              <a:t>a tabla de evaluación de valores falsy</a:t>
            </a:r>
            <a:r>
              <a:rPr lang="es" sz="1350">
                <a:latin typeface="DM Sans"/>
                <a:ea typeface="DM Sans"/>
                <a:cs typeface="DM Sans"/>
                <a:sym typeface="DM Sans"/>
              </a:rPr>
              <a:t> para esclarecer cómo son los returns del operador lógico OR ( || ):</a:t>
            </a:r>
            <a:endParaRPr sz="1350">
              <a:latin typeface="DM Sans"/>
              <a:ea typeface="DM Sans"/>
              <a:cs typeface="DM Sans"/>
              <a:sym typeface="DM Sans"/>
            </a:endParaRPr>
          </a:p>
        </p:txBody>
      </p:sp>
      <p:sp>
        <p:nvSpPr>
          <p:cNvPr id="257" name="Google Shape;257;p36"/>
          <p:cNvSpPr/>
          <p:nvPr/>
        </p:nvSpPr>
        <p:spPr>
          <a:xfrm>
            <a:off x="475500" y="2258125"/>
            <a:ext cx="6891300" cy="2333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B5CEA8"/>
                </a:solidFill>
                <a:latin typeface="Courier New"/>
                <a:ea typeface="Courier New"/>
                <a:cs typeface="Courier New"/>
                <a:sym typeface="Courier New"/>
              </a:rPr>
              <a:t>0</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"Falsy"</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Falsy</a:t>
            </a:r>
            <a:endParaRPr sz="12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B5CEA8"/>
                </a:solidFill>
                <a:latin typeface="Courier New"/>
                <a:ea typeface="Courier New"/>
                <a:cs typeface="Courier New"/>
                <a:sym typeface="Courier New"/>
              </a:rPr>
              <a:t>40</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"Falsy"</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40</a:t>
            </a:r>
            <a:endParaRPr sz="12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569CD6"/>
                </a:solidFill>
                <a:latin typeface="Courier New"/>
                <a:ea typeface="Courier New"/>
                <a:cs typeface="Courier New"/>
                <a:sym typeface="Courier New"/>
              </a:rPr>
              <a:t>null</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"Falsy"</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Falsy</a:t>
            </a:r>
            <a:endParaRPr sz="12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569CD6"/>
                </a:solidFill>
                <a:latin typeface="Courier New"/>
                <a:ea typeface="Courier New"/>
                <a:cs typeface="Courier New"/>
                <a:sym typeface="Courier New"/>
              </a:rPr>
              <a:t>undefined</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"Falsy"</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Falsy</a:t>
            </a:r>
            <a:endParaRPr sz="12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CE9178"/>
                </a:solidFill>
                <a:latin typeface="Courier New"/>
                <a:ea typeface="Courier New"/>
                <a:cs typeface="Courier New"/>
                <a:sym typeface="Courier New"/>
              </a:rPr>
              <a:t>"Hola Mundo"</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"Falsy"</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Hola Mundo</a:t>
            </a:r>
            <a:endParaRPr sz="12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CE9178"/>
                </a:solidFill>
                <a:latin typeface="Courier New"/>
                <a:ea typeface="Courier New"/>
                <a:cs typeface="Courier New"/>
                <a:sym typeface="Courier New"/>
              </a:rPr>
              <a:t>""</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"Falsy"</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Falsy</a:t>
            </a:r>
            <a:endParaRPr sz="12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569CD6"/>
                </a:solidFill>
                <a:latin typeface="Courier New"/>
                <a:ea typeface="Courier New"/>
                <a:cs typeface="Courier New"/>
                <a:sym typeface="Courier New"/>
              </a:rPr>
              <a:t>NaN</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"Falsy"</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Falsy</a:t>
            </a:r>
            <a:endParaRPr sz="12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569CD6"/>
                </a:solidFill>
                <a:latin typeface="Courier New"/>
                <a:ea typeface="Courier New"/>
                <a:cs typeface="Courier New"/>
                <a:sym typeface="Courier New"/>
              </a:rPr>
              <a:t>true</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"Falsy"</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true</a:t>
            </a:r>
            <a:endParaRPr sz="12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569CD6"/>
                </a:solidFill>
                <a:latin typeface="Courier New"/>
                <a:ea typeface="Courier New"/>
                <a:cs typeface="Courier New"/>
                <a:sym typeface="Courier New"/>
              </a:rPr>
              <a:t>false</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"Falsy"</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Falsy</a:t>
            </a:r>
            <a:endParaRPr sz="1200">
              <a:solidFill>
                <a:srgbClr val="569CD6"/>
              </a:solidFill>
              <a:latin typeface="Courier New"/>
              <a:ea typeface="Courier New"/>
              <a:cs typeface="Courier New"/>
              <a:sym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7"/>
          <p:cNvSpPr txBox="1"/>
          <p:nvPr/>
        </p:nvSpPr>
        <p:spPr>
          <a:xfrm>
            <a:off x="475500" y="384650"/>
            <a:ext cx="81411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Operador Lógico or</a:t>
            </a:r>
            <a:endParaRPr b="1" sz="3400">
              <a:solidFill>
                <a:schemeClr val="dk1"/>
              </a:solidFill>
              <a:latin typeface="DM Sans"/>
              <a:ea typeface="DM Sans"/>
              <a:cs typeface="DM Sans"/>
              <a:sym typeface="DM Sans"/>
            </a:endParaRPr>
          </a:p>
        </p:txBody>
      </p:sp>
      <p:sp>
        <p:nvSpPr>
          <p:cNvPr id="263" name="Google Shape;263;p37"/>
          <p:cNvSpPr txBox="1"/>
          <p:nvPr/>
        </p:nvSpPr>
        <p:spPr>
          <a:xfrm>
            <a:off x="475500" y="1082250"/>
            <a:ext cx="4948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DM Sans"/>
                <a:ea typeface="DM Sans"/>
                <a:cs typeface="DM Sans"/>
                <a:sym typeface="DM Sans"/>
              </a:rPr>
              <a:t>Es versátil para condicionar asignaciones de variables o de parámetros sencillamente 👇</a:t>
            </a:r>
            <a:endParaRPr sz="1300">
              <a:latin typeface="DM Sans"/>
              <a:ea typeface="DM Sans"/>
              <a:cs typeface="DM Sans"/>
              <a:sym typeface="DM Sans"/>
            </a:endParaRPr>
          </a:p>
        </p:txBody>
      </p:sp>
      <p:sp>
        <p:nvSpPr>
          <p:cNvPr id="264" name="Google Shape;264;p37"/>
          <p:cNvSpPr/>
          <p:nvPr/>
        </p:nvSpPr>
        <p:spPr>
          <a:xfrm>
            <a:off x="475500" y="1682550"/>
            <a:ext cx="7121400" cy="23109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00">
                <a:solidFill>
                  <a:srgbClr val="569CD6"/>
                </a:solidFill>
                <a:latin typeface="Courier New"/>
                <a:ea typeface="Courier New"/>
                <a:cs typeface="Courier New"/>
                <a:sym typeface="Courier New"/>
              </a:rPr>
              <a:t>const</a:t>
            </a:r>
            <a:r>
              <a:rPr lang="es" sz="1000">
                <a:solidFill>
                  <a:srgbClr val="D4D4D4"/>
                </a:solidFill>
                <a:latin typeface="Courier New"/>
                <a:ea typeface="Courier New"/>
                <a:cs typeface="Courier New"/>
                <a:sym typeface="Courier New"/>
              </a:rPr>
              <a:t> </a:t>
            </a:r>
            <a:r>
              <a:rPr lang="es" sz="1000">
                <a:solidFill>
                  <a:srgbClr val="4FC1FF"/>
                </a:solidFill>
                <a:latin typeface="Courier New"/>
                <a:ea typeface="Courier New"/>
                <a:cs typeface="Courier New"/>
                <a:sym typeface="Courier New"/>
              </a:rPr>
              <a:t>usuario1</a:t>
            </a:r>
            <a:r>
              <a:rPr lang="es" sz="1000">
                <a:solidFill>
                  <a:srgbClr val="D4D4D4"/>
                </a:solidFill>
                <a:latin typeface="Courier New"/>
                <a:ea typeface="Courier New"/>
                <a:cs typeface="Courier New"/>
                <a:sym typeface="Courier New"/>
              </a:rPr>
              <a:t> = {</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00">
                <a:solidFill>
                  <a:srgbClr val="D4D4D4"/>
                </a:solidFill>
                <a:latin typeface="Courier New"/>
                <a:ea typeface="Courier New"/>
                <a:cs typeface="Courier New"/>
                <a:sym typeface="Courier New"/>
              </a:rPr>
              <a:t>  </a:t>
            </a:r>
            <a:r>
              <a:rPr lang="es" sz="1000">
                <a:solidFill>
                  <a:srgbClr val="9CDCFE"/>
                </a:solidFill>
                <a:latin typeface="Courier New"/>
                <a:ea typeface="Courier New"/>
                <a:cs typeface="Courier New"/>
                <a:sym typeface="Courier New"/>
              </a:rPr>
              <a:t>nombre:</a:t>
            </a:r>
            <a:r>
              <a:rPr lang="es" sz="1000">
                <a:solidFill>
                  <a:srgbClr val="D4D4D4"/>
                </a:solidFill>
                <a:latin typeface="Courier New"/>
                <a:ea typeface="Courier New"/>
                <a:cs typeface="Courier New"/>
                <a:sym typeface="Courier New"/>
              </a:rPr>
              <a:t> </a:t>
            </a:r>
            <a:r>
              <a:rPr lang="es" sz="1000">
                <a:solidFill>
                  <a:srgbClr val="CE9178"/>
                </a:solidFill>
                <a:latin typeface="Courier New"/>
                <a:ea typeface="Courier New"/>
                <a:cs typeface="Courier New"/>
                <a:sym typeface="Courier New"/>
              </a:rPr>
              <a:t>"John Doe"</a:t>
            </a:r>
            <a:r>
              <a:rPr lang="es" sz="1000">
                <a:solidFill>
                  <a:srgbClr val="D4D4D4"/>
                </a:solidFill>
                <a:latin typeface="Courier New"/>
                <a:ea typeface="Courier New"/>
                <a:cs typeface="Courier New"/>
                <a:sym typeface="Courier New"/>
              </a:rPr>
              <a:t>,</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00">
                <a:solidFill>
                  <a:srgbClr val="D4D4D4"/>
                </a:solidFill>
                <a:latin typeface="Courier New"/>
                <a:ea typeface="Courier New"/>
                <a:cs typeface="Courier New"/>
                <a:sym typeface="Courier New"/>
              </a:rPr>
              <a:t>  </a:t>
            </a:r>
            <a:r>
              <a:rPr lang="es" sz="1000">
                <a:solidFill>
                  <a:srgbClr val="9CDCFE"/>
                </a:solidFill>
                <a:latin typeface="Courier New"/>
                <a:ea typeface="Courier New"/>
                <a:cs typeface="Courier New"/>
                <a:sym typeface="Courier New"/>
              </a:rPr>
              <a:t>edad:</a:t>
            </a:r>
            <a:r>
              <a:rPr lang="es" sz="1000">
                <a:solidFill>
                  <a:srgbClr val="D4D4D4"/>
                </a:solidFill>
                <a:latin typeface="Courier New"/>
                <a:ea typeface="Courier New"/>
                <a:cs typeface="Courier New"/>
                <a:sym typeface="Courier New"/>
              </a:rPr>
              <a:t> </a:t>
            </a:r>
            <a:r>
              <a:rPr lang="es" sz="1000">
                <a:solidFill>
                  <a:srgbClr val="B5CEA8"/>
                </a:solidFill>
                <a:latin typeface="Courier New"/>
                <a:ea typeface="Courier New"/>
                <a:cs typeface="Courier New"/>
                <a:sym typeface="Courier New"/>
              </a:rPr>
              <a:t>14</a:t>
            </a:r>
            <a:endParaRPr sz="100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00">
                <a:solidFill>
                  <a:srgbClr val="D4D4D4"/>
                </a:solidFill>
                <a:latin typeface="Courier New"/>
                <a:ea typeface="Courier New"/>
                <a:cs typeface="Courier New"/>
                <a:sym typeface="Courier New"/>
              </a:rPr>
              <a:t>}</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00">
                <a:solidFill>
                  <a:srgbClr val="569CD6"/>
                </a:solidFill>
                <a:latin typeface="Courier New"/>
                <a:ea typeface="Courier New"/>
                <a:cs typeface="Courier New"/>
                <a:sym typeface="Courier New"/>
              </a:rPr>
              <a:t>const</a:t>
            </a:r>
            <a:r>
              <a:rPr lang="es" sz="1000">
                <a:solidFill>
                  <a:srgbClr val="D4D4D4"/>
                </a:solidFill>
                <a:latin typeface="Courier New"/>
                <a:ea typeface="Courier New"/>
                <a:cs typeface="Courier New"/>
                <a:sym typeface="Courier New"/>
              </a:rPr>
              <a:t> </a:t>
            </a:r>
            <a:r>
              <a:rPr lang="es" sz="1000">
                <a:solidFill>
                  <a:srgbClr val="4FC1FF"/>
                </a:solidFill>
                <a:latin typeface="Courier New"/>
                <a:ea typeface="Courier New"/>
                <a:cs typeface="Courier New"/>
                <a:sym typeface="Courier New"/>
              </a:rPr>
              <a:t>usuario2</a:t>
            </a:r>
            <a:r>
              <a:rPr lang="es" sz="1000">
                <a:solidFill>
                  <a:srgbClr val="D4D4D4"/>
                </a:solidFill>
                <a:latin typeface="Courier New"/>
                <a:ea typeface="Courier New"/>
                <a:cs typeface="Courier New"/>
                <a:sym typeface="Courier New"/>
              </a:rPr>
              <a:t> = </a:t>
            </a:r>
            <a:r>
              <a:rPr lang="es" sz="1000">
                <a:solidFill>
                  <a:srgbClr val="569CD6"/>
                </a:solidFill>
                <a:latin typeface="Courier New"/>
                <a:ea typeface="Courier New"/>
                <a:cs typeface="Courier New"/>
                <a:sym typeface="Courier New"/>
              </a:rPr>
              <a:t>null</a:t>
            </a:r>
            <a:endParaRPr sz="1000">
              <a:solidFill>
                <a:srgbClr val="569CD6"/>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00">
                <a:solidFill>
                  <a:srgbClr val="9CDCFE"/>
                </a:solidFill>
                <a:latin typeface="Courier New"/>
                <a:ea typeface="Courier New"/>
                <a:cs typeface="Courier New"/>
                <a:sym typeface="Courier New"/>
              </a:rPr>
              <a:t>console</a:t>
            </a:r>
            <a:r>
              <a:rPr lang="es" sz="1000">
                <a:solidFill>
                  <a:srgbClr val="D4D4D4"/>
                </a:solidFill>
                <a:latin typeface="Courier New"/>
                <a:ea typeface="Courier New"/>
                <a:cs typeface="Courier New"/>
                <a:sym typeface="Courier New"/>
              </a:rPr>
              <a:t>.</a:t>
            </a:r>
            <a:r>
              <a:rPr lang="es" sz="1000">
                <a:solidFill>
                  <a:srgbClr val="DCDCAA"/>
                </a:solidFill>
                <a:latin typeface="Courier New"/>
                <a:ea typeface="Courier New"/>
                <a:cs typeface="Courier New"/>
                <a:sym typeface="Courier New"/>
              </a:rPr>
              <a:t>log</a:t>
            </a:r>
            <a:r>
              <a:rPr lang="es" sz="1000">
                <a:solidFill>
                  <a:srgbClr val="D4D4D4"/>
                </a:solidFill>
                <a:latin typeface="Courier New"/>
                <a:ea typeface="Courier New"/>
                <a:cs typeface="Courier New"/>
                <a:sym typeface="Courier New"/>
              </a:rPr>
              <a:t>( </a:t>
            </a:r>
            <a:r>
              <a:rPr lang="es" sz="1000">
                <a:solidFill>
                  <a:srgbClr val="4FC1FF"/>
                </a:solidFill>
                <a:latin typeface="Courier New"/>
                <a:ea typeface="Courier New"/>
                <a:cs typeface="Courier New"/>
                <a:sym typeface="Courier New"/>
              </a:rPr>
              <a:t>usuario1</a:t>
            </a:r>
            <a:r>
              <a:rPr lang="es" sz="1000">
                <a:solidFill>
                  <a:srgbClr val="D4D4D4"/>
                </a:solidFill>
                <a:latin typeface="Courier New"/>
                <a:ea typeface="Courier New"/>
                <a:cs typeface="Courier New"/>
                <a:sym typeface="Courier New"/>
              </a:rPr>
              <a:t> || </a:t>
            </a:r>
            <a:r>
              <a:rPr lang="es" sz="1000">
                <a:solidFill>
                  <a:srgbClr val="CE9178"/>
                </a:solidFill>
                <a:latin typeface="Courier New"/>
                <a:ea typeface="Courier New"/>
                <a:cs typeface="Courier New"/>
                <a:sym typeface="Courier New"/>
              </a:rPr>
              <a:t>"El usuario no existe"</a:t>
            </a:r>
            <a:r>
              <a:rPr lang="es" sz="1000">
                <a:solidFill>
                  <a:srgbClr val="D4D4D4"/>
                </a:solidFill>
                <a:latin typeface="Courier New"/>
                <a:ea typeface="Courier New"/>
                <a:cs typeface="Courier New"/>
                <a:sym typeface="Courier New"/>
              </a:rPr>
              <a:t> )</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6A9955"/>
                </a:solidFill>
                <a:latin typeface="Courier New"/>
                <a:ea typeface="Courier New"/>
                <a:cs typeface="Courier New"/>
                <a:sym typeface="Courier New"/>
              </a:rPr>
              <a:t>// { nombre: 'John Doe', edad: 14 }</a:t>
            </a:r>
            <a:endParaRPr sz="10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9CDCFE"/>
                </a:solidFill>
                <a:latin typeface="Courier New"/>
                <a:ea typeface="Courier New"/>
                <a:cs typeface="Courier New"/>
                <a:sym typeface="Courier New"/>
              </a:rPr>
              <a:t>console</a:t>
            </a:r>
            <a:r>
              <a:rPr lang="es" sz="1000">
                <a:solidFill>
                  <a:srgbClr val="D4D4D4"/>
                </a:solidFill>
                <a:latin typeface="Courier New"/>
                <a:ea typeface="Courier New"/>
                <a:cs typeface="Courier New"/>
                <a:sym typeface="Courier New"/>
              </a:rPr>
              <a:t>.</a:t>
            </a:r>
            <a:r>
              <a:rPr lang="es" sz="1000">
                <a:solidFill>
                  <a:srgbClr val="DCDCAA"/>
                </a:solidFill>
                <a:latin typeface="Courier New"/>
                <a:ea typeface="Courier New"/>
                <a:cs typeface="Courier New"/>
                <a:sym typeface="Courier New"/>
              </a:rPr>
              <a:t>log</a:t>
            </a:r>
            <a:r>
              <a:rPr lang="es" sz="1000">
                <a:solidFill>
                  <a:srgbClr val="D4D4D4"/>
                </a:solidFill>
                <a:latin typeface="Courier New"/>
                <a:ea typeface="Courier New"/>
                <a:cs typeface="Courier New"/>
                <a:sym typeface="Courier New"/>
              </a:rPr>
              <a:t>( </a:t>
            </a:r>
            <a:r>
              <a:rPr lang="es" sz="1000">
                <a:solidFill>
                  <a:srgbClr val="4FC1FF"/>
                </a:solidFill>
                <a:latin typeface="Courier New"/>
                <a:ea typeface="Courier New"/>
                <a:cs typeface="Courier New"/>
                <a:sym typeface="Courier New"/>
              </a:rPr>
              <a:t>usuario2</a:t>
            </a:r>
            <a:r>
              <a:rPr lang="es" sz="1000">
                <a:solidFill>
                  <a:srgbClr val="D4D4D4"/>
                </a:solidFill>
                <a:latin typeface="Courier New"/>
                <a:ea typeface="Courier New"/>
                <a:cs typeface="Courier New"/>
                <a:sym typeface="Courier New"/>
              </a:rPr>
              <a:t> || </a:t>
            </a:r>
            <a:r>
              <a:rPr lang="es" sz="1000">
                <a:solidFill>
                  <a:srgbClr val="CE9178"/>
                </a:solidFill>
                <a:latin typeface="Courier New"/>
                <a:ea typeface="Courier New"/>
                <a:cs typeface="Courier New"/>
                <a:sym typeface="Courier New"/>
              </a:rPr>
              <a:t>"El usuario no existe"</a:t>
            </a:r>
            <a:r>
              <a:rPr lang="es" sz="1000">
                <a:solidFill>
                  <a:srgbClr val="D4D4D4"/>
                </a:solidFill>
                <a:latin typeface="Courier New"/>
                <a:ea typeface="Courier New"/>
                <a:cs typeface="Courier New"/>
                <a:sym typeface="Courier New"/>
              </a:rPr>
              <a:t> )</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000">
                <a:solidFill>
                  <a:srgbClr val="6A9955"/>
                </a:solidFill>
                <a:latin typeface="Courier New"/>
                <a:ea typeface="Courier New"/>
                <a:cs typeface="Courier New"/>
                <a:sym typeface="Courier New"/>
              </a:rPr>
              <a:t>// El usuario no existe</a:t>
            </a:r>
            <a:endParaRPr sz="1000">
              <a:solidFill>
                <a:srgbClr val="6A9955"/>
              </a:solidFill>
              <a:latin typeface="Courier New"/>
              <a:ea typeface="Courier New"/>
              <a:cs typeface="Courier New"/>
              <a:sym typeface="Courier New"/>
            </a:endParaRPr>
          </a:p>
        </p:txBody>
      </p:sp>
      <p:sp>
        <p:nvSpPr>
          <p:cNvPr id="265" name="Google Shape;265;p37"/>
          <p:cNvSpPr txBox="1"/>
          <p:nvPr/>
        </p:nvSpPr>
        <p:spPr>
          <a:xfrm>
            <a:off x="475500" y="4035275"/>
            <a:ext cx="61734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100"/>
              </a:spcAft>
              <a:buNone/>
            </a:pPr>
            <a:r>
              <a:rPr lang="es" sz="1300">
                <a:solidFill>
                  <a:schemeClr val="dk1"/>
                </a:solidFill>
                <a:latin typeface="DM Sans"/>
                <a:ea typeface="DM Sans"/>
                <a:cs typeface="DM Sans"/>
                <a:sym typeface="DM Sans"/>
              </a:rPr>
              <a:t>También es útil para </a:t>
            </a:r>
            <a:r>
              <a:rPr lang="es" sz="1300">
                <a:solidFill>
                  <a:schemeClr val="dk1"/>
                </a:solidFill>
                <a:highlight>
                  <a:schemeClr val="accent1"/>
                </a:highlight>
                <a:latin typeface="DM Sans"/>
                <a:ea typeface="DM Sans"/>
                <a:cs typeface="DM Sans"/>
                <a:sym typeface="DM Sans"/>
              </a:rPr>
              <a:t>inicializar variables de forma condicionada</a:t>
            </a:r>
            <a:r>
              <a:rPr lang="es" sz="1300">
                <a:solidFill>
                  <a:schemeClr val="dk1"/>
                </a:solidFill>
                <a:latin typeface="DM Sans"/>
                <a:ea typeface="DM Sans"/>
                <a:cs typeface="DM Sans"/>
                <a:sym typeface="DM Sans"/>
              </a:rPr>
              <a:t> evaluando algún valor previo 👉</a:t>
            </a:r>
            <a:endParaRPr sz="100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8"/>
          <p:cNvSpPr txBox="1"/>
          <p:nvPr/>
        </p:nvSpPr>
        <p:spPr>
          <a:xfrm>
            <a:off x="475500" y="368625"/>
            <a:ext cx="8141100" cy="65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Operador Lógico or</a:t>
            </a:r>
            <a:endParaRPr b="1" sz="3400">
              <a:solidFill>
                <a:schemeClr val="dk1"/>
              </a:solidFill>
              <a:latin typeface="DM Sans"/>
              <a:ea typeface="DM Sans"/>
              <a:cs typeface="DM Sans"/>
              <a:sym typeface="DM Sans"/>
            </a:endParaRPr>
          </a:p>
        </p:txBody>
      </p:sp>
      <p:sp>
        <p:nvSpPr>
          <p:cNvPr id="271" name="Google Shape;271;p38"/>
          <p:cNvSpPr txBox="1"/>
          <p:nvPr/>
        </p:nvSpPr>
        <p:spPr>
          <a:xfrm>
            <a:off x="475500" y="1024425"/>
            <a:ext cx="52605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DM Sans"/>
                <a:ea typeface="DM Sans"/>
                <a:cs typeface="DM Sans"/>
                <a:sym typeface="DM Sans"/>
              </a:rPr>
              <a:t>🛒 Por ejemplo, para recuperar el último estado de un carrito de compras del usuario almacenado en localStorage al iniciar mi app podría hacer esto:</a:t>
            </a:r>
            <a:endParaRPr sz="1300">
              <a:latin typeface="DM Sans"/>
              <a:ea typeface="DM Sans"/>
              <a:cs typeface="DM Sans"/>
              <a:sym typeface="DM Sans"/>
            </a:endParaRPr>
          </a:p>
        </p:txBody>
      </p:sp>
      <p:sp>
        <p:nvSpPr>
          <p:cNvPr id="272" name="Google Shape;272;p38"/>
          <p:cNvSpPr/>
          <p:nvPr/>
        </p:nvSpPr>
        <p:spPr>
          <a:xfrm>
            <a:off x="475500" y="1849100"/>
            <a:ext cx="6891300" cy="1949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 sz="1050">
                <a:solidFill>
                  <a:srgbClr val="569CD6"/>
                </a:solidFill>
                <a:latin typeface="Courier New"/>
                <a:ea typeface="Courier New"/>
                <a:cs typeface="Courier New"/>
                <a:sym typeface="Courier New"/>
              </a:rPr>
              <a:t>let</a:t>
            </a: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carrito</a:t>
            </a:r>
            <a:endParaRPr sz="1050">
              <a:solidFill>
                <a:srgbClr val="9CDCFE"/>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569CD6"/>
                </a:solidFill>
                <a:latin typeface="Courier New"/>
                <a:ea typeface="Courier New"/>
                <a:cs typeface="Courier New"/>
                <a:sym typeface="Courier New"/>
              </a:rPr>
              <a:t>let</a:t>
            </a: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carritoLocalStorage</a:t>
            </a:r>
            <a:r>
              <a:rPr lang="es" sz="1050">
                <a:solidFill>
                  <a:srgbClr val="D4D4D4"/>
                </a:solidFill>
                <a:latin typeface="Courier New"/>
                <a:ea typeface="Courier New"/>
                <a:cs typeface="Courier New"/>
                <a:sym typeface="Courier New"/>
              </a:rPr>
              <a:t> = </a:t>
            </a:r>
            <a:r>
              <a:rPr lang="es" sz="1050">
                <a:solidFill>
                  <a:srgbClr val="9CDCFE"/>
                </a:solidFill>
                <a:latin typeface="Courier New"/>
                <a:ea typeface="Courier New"/>
                <a:cs typeface="Courier New"/>
                <a:sym typeface="Courier New"/>
              </a:rPr>
              <a:t>JSON</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parse</a:t>
            </a: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localStorage</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getItem</a:t>
            </a:r>
            <a:r>
              <a:rPr lang="es" sz="1050">
                <a:solidFill>
                  <a:srgbClr val="D4D4D4"/>
                </a:solidFill>
                <a:latin typeface="Courier New"/>
                <a:ea typeface="Courier New"/>
                <a:cs typeface="Courier New"/>
                <a:sym typeface="Courier New"/>
              </a:rPr>
              <a:t>(</a:t>
            </a:r>
            <a:r>
              <a:rPr lang="es" sz="1050">
                <a:solidFill>
                  <a:srgbClr val="CE9178"/>
                </a:solidFill>
                <a:latin typeface="Courier New"/>
                <a:ea typeface="Courier New"/>
                <a:cs typeface="Courier New"/>
                <a:sym typeface="Courier New"/>
              </a:rPr>
              <a:t>'carrito'</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C586C0"/>
                </a:solidFill>
                <a:latin typeface="Courier New"/>
                <a:ea typeface="Courier New"/>
                <a:cs typeface="Courier New"/>
                <a:sym typeface="Courier New"/>
              </a:rPr>
              <a:t>if</a:t>
            </a: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carritoLocalStorage</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carrito</a:t>
            </a:r>
            <a:r>
              <a:rPr lang="es" sz="1050">
                <a:solidFill>
                  <a:srgbClr val="D4D4D4"/>
                </a:solidFill>
                <a:latin typeface="Courier New"/>
                <a:ea typeface="Courier New"/>
                <a:cs typeface="Courier New"/>
                <a:sym typeface="Courier New"/>
              </a:rPr>
              <a:t> = </a:t>
            </a:r>
            <a:r>
              <a:rPr lang="es" sz="1050">
                <a:solidFill>
                  <a:srgbClr val="9CDCFE"/>
                </a:solidFill>
                <a:latin typeface="Courier New"/>
                <a:ea typeface="Courier New"/>
                <a:cs typeface="Courier New"/>
                <a:sym typeface="Courier New"/>
              </a:rPr>
              <a:t>carritoLocalStorage</a:t>
            </a:r>
            <a:endParaRPr sz="1050">
              <a:solidFill>
                <a:srgbClr val="9CDCFE"/>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C586C0"/>
                </a:solidFill>
                <a:latin typeface="Courier New"/>
                <a:ea typeface="Courier New"/>
                <a:cs typeface="Courier New"/>
                <a:sym typeface="Courier New"/>
              </a:rPr>
              <a:t>else</a:t>
            </a:r>
            <a:r>
              <a:rPr lang="es" sz="1050">
                <a:solidFill>
                  <a:srgbClr val="D4D4D4"/>
                </a:solidFill>
                <a:latin typeface="Courier New"/>
                <a:ea typeface="Courier New"/>
                <a:cs typeface="Courier New"/>
                <a:sym typeface="Courier New"/>
              </a:rPr>
              <a:t>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  </a:t>
            </a:r>
            <a:r>
              <a:rPr lang="es" sz="1050">
                <a:solidFill>
                  <a:srgbClr val="9CDCFE"/>
                </a:solidFill>
                <a:latin typeface="Courier New"/>
                <a:ea typeface="Courier New"/>
                <a:cs typeface="Courier New"/>
                <a:sym typeface="Courier New"/>
              </a:rPr>
              <a:t>carrito</a:t>
            </a:r>
            <a:r>
              <a:rPr lang="es" sz="1050">
                <a:solidFill>
                  <a:srgbClr val="D4D4D4"/>
                </a:solidFill>
                <a:latin typeface="Courier New"/>
                <a:ea typeface="Courier New"/>
                <a:cs typeface="Courier New"/>
                <a:sym typeface="Courier New"/>
              </a:rPr>
              <a:t> = []</a:t>
            </a:r>
            <a:endParaRPr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latin typeface="Courier New"/>
                <a:ea typeface="Courier New"/>
                <a:cs typeface="Courier New"/>
                <a:sym typeface="Courier New"/>
              </a:rPr>
              <a:t>}</a:t>
            </a:r>
            <a:endParaRPr sz="1000">
              <a:solidFill>
                <a:srgbClr val="569CD6"/>
              </a:solidFill>
              <a:latin typeface="Courier New"/>
              <a:ea typeface="Courier New"/>
              <a:cs typeface="Courier New"/>
              <a:sym typeface="Courier New"/>
            </a:endParaRPr>
          </a:p>
        </p:txBody>
      </p:sp>
      <p:sp>
        <p:nvSpPr>
          <p:cNvPr id="273" name="Google Shape;273;p38"/>
          <p:cNvSpPr txBox="1"/>
          <p:nvPr/>
        </p:nvSpPr>
        <p:spPr>
          <a:xfrm>
            <a:off x="475500" y="3841175"/>
            <a:ext cx="5345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DM Sans"/>
                <a:ea typeface="DM Sans"/>
                <a:cs typeface="DM Sans"/>
                <a:sym typeface="DM Sans"/>
              </a:rPr>
              <a:t>🛒 O simplificar el proceso con el operador lógico OR ( || ).</a:t>
            </a:r>
            <a:endParaRPr sz="1300">
              <a:latin typeface="DM Sans"/>
              <a:ea typeface="DM Sans"/>
              <a:cs typeface="DM Sans"/>
              <a:sym typeface="DM Sans"/>
            </a:endParaRPr>
          </a:p>
        </p:txBody>
      </p:sp>
      <p:sp>
        <p:nvSpPr>
          <p:cNvPr id="274" name="Google Shape;274;p38"/>
          <p:cNvSpPr/>
          <p:nvPr/>
        </p:nvSpPr>
        <p:spPr>
          <a:xfrm>
            <a:off x="475500" y="4219550"/>
            <a:ext cx="6891300" cy="3849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38"/>
          <p:cNvSpPr txBox="1"/>
          <p:nvPr/>
        </p:nvSpPr>
        <p:spPr>
          <a:xfrm>
            <a:off x="494700" y="4226075"/>
            <a:ext cx="8173800" cy="346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s" sz="1050">
                <a:solidFill>
                  <a:srgbClr val="569CD6"/>
                </a:solidFill>
                <a:latin typeface="Courier New"/>
                <a:ea typeface="Courier New"/>
                <a:cs typeface="Courier New"/>
                <a:sym typeface="Courier New"/>
              </a:rPr>
              <a:t>const</a:t>
            </a:r>
            <a:r>
              <a:rPr lang="es" sz="1050">
                <a:solidFill>
                  <a:srgbClr val="D4D4D4"/>
                </a:solidFill>
                <a:latin typeface="Courier New"/>
                <a:ea typeface="Courier New"/>
                <a:cs typeface="Courier New"/>
                <a:sym typeface="Courier New"/>
              </a:rPr>
              <a:t> </a:t>
            </a:r>
            <a:r>
              <a:rPr lang="es" sz="1050">
                <a:solidFill>
                  <a:srgbClr val="4FC1FF"/>
                </a:solidFill>
                <a:latin typeface="Courier New"/>
                <a:ea typeface="Courier New"/>
                <a:cs typeface="Courier New"/>
                <a:sym typeface="Courier New"/>
              </a:rPr>
              <a:t>carrito</a:t>
            </a:r>
            <a:r>
              <a:rPr lang="es" sz="1050">
                <a:solidFill>
                  <a:srgbClr val="D4D4D4"/>
                </a:solidFill>
                <a:latin typeface="Courier New"/>
                <a:ea typeface="Courier New"/>
                <a:cs typeface="Courier New"/>
                <a:sym typeface="Courier New"/>
              </a:rPr>
              <a:t> = </a:t>
            </a:r>
            <a:r>
              <a:rPr lang="es" sz="1050">
                <a:solidFill>
                  <a:srgbClr val="9CDCFE"/>
                </a:solidFill>
                <a:latin typeface="Courier New"/>
                <a:ea typeface="Courier New"/>
                <a:cs typeface="Courier New"/>
                <a:sym typeface="Courier New"/>
              </a:rPr>
              <a:t>JSON</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parse</a:t>
            </a:r>
            <a:r>
              <a:rPr lang="es" sz="1050">
                <a:solidFill>
                  <a:srgbClr val="D4D4D4"/>
                </a:solidFill>
                <a:latin typeface="Courier New"/>
                <a:ea typeface="Courier New"/>
                <a:cs typeface="Courier New"/>
                <a:sym typeface="Courier New"/>
              </a:rPr>
              <a:t>(</a:t>
            </a:r>
            <a:r>
              <a:rPr lang="es" sz="1050">
                <a:solidFill>
                  <a:srgbClr val="9CDCFE"/>
                </a:solidFill>
                <a:latin typeface="Courier New"/>
                <a:ea typeface="Courier New"/>
                <a:cs typeface="Courier New"/>
                <a:sym typeface="Courier New"/>
              </a:rPr>
              <a:t>localStorage</a:t>
            </a:r>
            <a:r>
              <a:rPr lang="es" sz="1050">
                <a:solidFill>
                  <a:srgbClr val="D4D4D4"/>
                </a:solidFill>
                <a:latin typeface="Courier New"/>
                <a:ea typeface="Courier New"/>
                <a:cs typeface="Courier New"/>
                <a:sym typeface="Courier New"/>
              </a:rPr>
              <a:t>.</a:t>
            </a:r>
            <a:r>
              <a:rPr lang="es" sz="1050">
                <a:solidFill>
                  <a:srgbClr val="DCDCAA"/>
                </a:solidFill>
                <a:latin typeface="Courier New"/>
                <a:ea typeface="Courier New"/>
                <a:cs typeface="Courier New"/>
                <a:sym typeface="Courier New"/>
              </a:rPr>
              <a:t>getItem</a:t>
            </a:r>
            <a:r>
              <a:rPr lang="es" sz="1050">
                <a:solidFill>
                  <a:srgbClr val="D4D4D4"/>
                </a:solidFill>
                <a:latin typeface="Courier New"/>
                <a:ea typeface="Courier New"/>
                <a:cs typeface="Courier New"/>
                <a:sym typeface="Courier New"/>
              </a:rPr>
              <a:t>(</a:t>
            </a:r>
            <a:r>
              <a:rPr lang="es" sz="1050">
                <a:solidFill>
                  <a:srgbClr val="CE9178"/>
                </a:solidFill>
                <a:latin typeface="Courier New"/>
                <a:ea typeface="Courier New"/>
                <a:cs typeface="Courier New"/>
                <a:sym typeface="Courier New"/>
              </a:rPr>
              <a:t>'carrito'</a:t>
            </a:r>
            <a:r>
              <a:rPr lang="es" sz="1050">
                <a:solidFill>
                  <a:srgbClr val="D4D4D4"/>
                </a:solidFill>
                <a:latin typeface="Courier New"/>
                <a:ea typeface="Courier New"/>
                <a:cs typeface="Courier New"/>
                <a:sym typeface="Courier New"/>
              </a:rPr>
              <a:t>)) || []</a:t>
            </a:r>
            <a:endParaRPr sz="105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281" name="Google Shape;281;p39"/>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Vemos al </a:t>
            </a:r>
            <a:r>
              <a:rPr b="1" lang="es" sz="2500">
                <a:solidFill>
                  <a:srgbClr val="B7B7B7"/>
                </a:solidFill>
                <a:latin typeface="DM Sans"/>
                <a:ea typeface="DM Sans"/>
                <a:cs typeface="DM Sans"/>
                <a:sym typeface="DM Sans"/>
              </a:rPr>
              <a:t>operador ternario</a:t>
            </a:r>
            <a:r>
              <a:rPr lang="es" sz="2500">
                <a:solidFill>
                  <a:srgbClr val="B7B7B7"/>
                </a:solidFill>
                <a:latin typeface="DM Sans"/>
                <a:ea typeface="DM Sans"/>
                <a:cs typeface="DM Sans"/>
                <a:sym typeface="DM Sans"/>
              </a:rPr>
              <a:t> y los </a:t>
            </a:r>
            <a:r>
              <a:rPr b="1" lang="es" sz="2500">
                <a:solidFill>
                  <a:srgbClr val="B7B7B7"/>
                </a:solidFill>
                <a:latin typeface="DM Sans"/>
                <a:ea typeface="DM Sans"/>
                <a:cs typeface="DM Sans"/>
                <a:sym typeface="DM Sans"/>
              </a:rPr>
              <a:t>operadores lógicos AND y OR</a:t>
            </a:r>
            <a:r>
              <a:rPr lang="es" sz="2500">
                <a:solidFill>
                  <a:srgbClr val="B7B7B7"/>
                </a:solidFill>
                <a:latin typeface="DM Sans"/>
                <a:ea typeface="DM Sans"/>
                <a:cs typeface="DM Sans"/>
                <a:sym typeface="DM Sans"/>
              </a:rPr>
              <a:t> en acción.</a:t>
            </a:r>
            <a:r>
              <a:rPr b="1" lang="es" sz="2500">
                <a:solidFill>
                  <a:srgbClr val="B7B7B7"/>
                </a:solidFill>
                <a:latin typeface="Helvetica Neue"/>
                <a:ea typeface="Helvetica Neue"/>
                <a:cs typeface="Helvetica Neue"/>
                <a:sym typeface="Helvetica Neue"/>
              </a:rPr>
              <a:t> </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282" name="Google Shape;282;p39"/>
          <p:cNvGrpSpPr/>
          <p:nvPr/>
        </p:nvGrpSpPr>
        <p:grpSpPr>
          <a:xfrm>
            <a:off x="473351" y="619523"/>
            <a:ext cx="738900" cy="738900"/>
            <a:chOff x="473351" y="619523"/>
            <a:chExt cx="738900" cy="738900"/>
          </a:xfrm>
        </p:grpSpPr>
        <p:sp>
          <p:nvSpPr>
            <p:cNvPr id="283" name="Google Shape;283;p3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39"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285" name="Google Shape;285;p39"/>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0"/>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Operador Nullish Coalescing</a:t>
            </a:r>
            <a:endParaRPr b="1" sz="400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nvSpPr>
        <p:spPr>
          <a:xfrm>
            <a:off x="475500" y="468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Operador </a:t>
            </a:r>
            <a:r>
              <a:rPr b="1" lang="es" sz="4000">
                <a:solidFill>
                  <a:schemeClr val="dk1"/>
                </a:solidFill>
                <a:latin typeface="DM Sans"/>
                <a:ea typeface="DM Sans"/>
                <a:cs typeface="DM Sans"/>
                <a:sym typeface="DM Sans"/>
              </a:rPr>
              <a:t>Nullish Coalescing</a:t>
            </a:r>
            <a:endParaRPr b="1" sz="4000">
              <a:solidFill>
                <a:schemeClr val="dk1"/>
              </a:solidFill>
              <a:latin typeface="DM Sans"/>
              <a:ea typeface="DM Sans"/>
              <a:cs typeface="DM Sans"/>
              <a:sym typeface="DM Sans"/>
            </a:endParaRPr>
          </a:p>
        </p:txBody>
      </p:sp>
      <p:sp>
        <p:nvSpPr>
          <p:cNvPr id="296" name="Google Shape;296;p41"/>
          <p:cNvSpPr txBox="1"/>
          <p:nvPr/>
        </p:nvSpPr>
        <p:spPr>
          <a:xfrm>
            <a:off x="475500" y="1242325"/>
            <a:ext cx="4948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DM Sans"/>
                <a:ea typeface="DM Sans"/>
                <a:cs typeface="DM Sans"/>
                <a:sym typeface="DM Sans"/>
              </a:rPr>
              <a:t>Este Operador (??) funciona igual que el Operador OR ( || ), con la diferencia que admite más valores como ‘verdaderos’. En este caso, sólo obtenemos nullish en dos casos:</a:t>
            </a:r>
            <a:endParaRPr sz="1300">
              <a:latin typeface="DM Sans"/>
              <a:ea typeface="DM Sans"/>
              <a:cs typeface="DM Sans"/>
              <a:sym typeface="DM Sans"/>
            </a:endParaRPr>
          </a:p>
        </p:txBody>
      </p:sp>
      <p:sp>
        <p:nvSpPr>
          <p:cNvPr id="297" name="Google Shape;297;p41"/>
          <p:cNvSpPr/>
          <p:nvPr/>
        </p:nvSpPr>
        <p:spPr>
          <a:xfrm>
            <a:off x="475500" y="2090850"/>
            <a:ext cx="6891300" cy="2500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B5CEA8"/>
                </a:solidFill>
                <a:latin typeface="Courier New"/>
                <a:ea typeface="Courier New"/>
                <a:cs typeface="Courier New"/>
                <a:sym typeface="Courier New"/>
              </a:rPr>
              <a:t>0</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"Nullish"</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0</a:t>
            </a:r>
            <a:endParaRPr sz="12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B5CEA8"/>
                </a:solidFill>
                <a:latin typeface="Courier New"/>
                <a:ea typeface="Courier New"/>
                <a:cs typeface="Courier New"/>
                <a:sym typeface="Courier New"/>
              </a:rPr>
              <a:t>40</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"Nullish"</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40</a:t>
            </a:r>
            <a:endParaRPr sz="12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569CD6"/>
                </a:solidFill>
                <a:latin typeface="Courier New"/>
                <a:ea typeface="Courier New"/>
                <a:cs typeface="Courier New"/>
                <a:sym typeface="Courier New"/>
              </a:rPr>
              <a:t>null</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"Nullish"</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Nullish</a:t>
            </a:r>
            <a:endParaRPr sz="12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569CD6"/>
                </a:solidFill>
                <a:latin typeface="Courier New"/>
                <a:ea typeface="Courier New"/>
                <a:cs typeface="Courier New"/>
                <a:sym typeface="Courier New"/>
              </a:rPr>
              <a:t>undefined</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"Nullish"</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Nullish</a:t>
            </a:r>
            <a:endParaRPr sz="12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CE9178"/>
                </a:solidFill>
                <a:latin typeface="Courier New"/>
                <a:ea typeface="Courier New"/>
                <a:cs typeface="Courier New"/>
                <a:sym typeface="Courier New"/>
              </a:rPr>
              <a:t>"Hola Mundo"</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"Nullish"</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Hola Mundo</a:t>
            </a:r>
            <a:endParaRPr sz="12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CE9178"/>
                </a:solidFill>
                <a:latin typeface="Courier New"/>
                <a:ea typeface="Courier New"/>
                <a:cs typeface="Courier New"/>
                <a:sym typeface="Courier New"/>
              </a:rPr>
              <a:t>""</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"Nullish"</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a:t>
            </a:r>
            <a:endParaRPr sz="12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569CD6"/>
                </a:solidFill>
                <a:latin typeface="Courier New"/>
                <a:ea typeface="Courier New"/>
                <a:cs typeface="Courier New"/>
                <a:sym typeface="Courier New"/>
              </a:rPr>
              <a:t>NaN</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"Nullish"</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NaN</a:t>
            </a:r>
            <a:endParaRPr sz="12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569CD6"/>
                </a:solidFill>
                <a:latin typeface="Courier New"/>
                <a:ea typeface="Courier New"/>
                <a:cs typeface="Courier New"/>
                <a:sym typeface="Courier New"/>
              </a:rPr>
              <a:t>true</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"Nullish"</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true</a:t>
            </a:r>
            <a:endParaRPr sz="12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9CDCFE"/>
                </a:solidFill>
                <a:latin typeface="Courier New"/>
                <a:ea typeface="Courier New"/>
                <a:cs typeface="Courier New"/>
                <a:sym typeface="Courier New"/>
              </a:rPr>
              <a:t>console</a:t>
            </a:r>
            <a:r>
              <a:rPr lang="es" sz="1200">
                <a:solidFill>
                  <a:srgbClr val="D4D4D4"/>
                </a:solidFill>
                <a:latin typeface="Courier New"/>
                <a:ea typeface="Courier New"/>
                <a:cs typeface="Courier New"/>
                <a:sym typeface="Courier New"/>
              </a:rPr>
              <a:t>.</a:t>
            </a:r>
            <a:r>
              <a:rPr lang="es" sz="1200">
                <a:solidFill>
                  <a:srgbClr val="DCDCAA"/>
                </a:solidFill>
                <a:latin typeface="Courier New"/>
                <a:ea typeface="Courier New"/>
                <a:cs typeface="Courier New"/>
                <a:sym typeface="Courier New"/>
              </a:rPr>
              <a:t>log</a:t>
            </a:r>
            <a:r>
              <a:rPr lang="es" sz="1200">
                <a:solidFill>
                  <a:srgbClr val="D4D4D4"/>
                </a:solidFill>
                <a:latin typeface="Courier New"/>
                <a:ea typeface="Courier New"/>
                <a:cs typeface="Courier New"/>
                <a:sym typeface="Courier New"/>
              </a:rPr>
              <a:t>( </a:t>
            </a:r>
            <a:r>
              <a:rPr lang="es" sz="1200">
                <a:solidFill>
                  <a:srgbClr val="569CD6"/>
                </a:solidFill>
                <a:latin typeface="Courier New"/>
                <a:ea typeface="Courier New"/>
                <a:cs typeface="Courier New"/>
                <a:sym typeface="Courier New"/>
              </a:rPr>
              <a:t>false</a:t>
            </a:r>
            <a:r>
              <a:rPr lang="es" sz="1200">
                <a:solidFill>
                  <a:srgbClr val="D4D4D4"/>
                </a:solidFill>
                <a:latin typeface="Courier New"/>
                <a:ea typeface="Courier New"/>
                <a:cs typeface="Courier New"/>
                <a:sym typeface="Courier New"/>
              </a:rPr>
              <a:t> ?? </a:t>
            </a:r>
            <a:r>
              <a:rPr lang="es" sz="1200">
                <a:solidFill>
                  <a:srgbClr val="CE9178"/>
                </a:solidFill>
                <a:latin typeface="Courier New"/>
                <a:ea typeface="Courier New"/>
                <a:cs typeface="Courier New"/>
                <a:sym typeface="Courier New"/>
              </a:rPr>
              <a:t>"Nullish"</a:t>
            </a:r>
            <a:r>
              <a:rPr lang="es" sz="1200">
                <a:solidFill>
                  <a:srgbClr val="D4D4D4"/>
                </a:solidFill>
                <a:latin typeface="Courier New"/>
                <a:ea typeface="Courier New"/>
                <a:cs typeface="Courier New"/>
                <a:sym typeface="Courier New"/>
              </a:rPr>
              <a:t>)  </a:t>
            </a:r>
            <a:r>
              <a:rPr lang="es" sz="1200">
                <a:solidFill>
                  <a:srgbClr val="6A9955"/>
                </a:solidFill>
                <a:latin typeface="Courier New"/>
                <a:ea typeface="Courier New"/>
                <a:cs typeface="Courier New"/>
                <a:sym typeface="Courier New"/>
              </a:rPr>
              <a:t>// false</a:t>
            </a:r>
            <a:endParaRPr sz="1200">
              <a:solidFill>
                <a:srgbClr val="9CDCFE"/>
              </a:solidFill>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2"/>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Acceso condicional a un objeto</a:t>
            </a:r>
            <a:endParaRPr b="1" sz="400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3"/>
          <p:cNvSpPr txBox="1"/>
          <p:nvPr/>
        </p:nvSpPr>
        <p:spPr>
          <a:xfrm>
            <a:off x="475500" y="468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Acceso condicional a un objeto</a:t>
            </a:r>
            <a:endParaRPr b="1" sz="4000">
              <a:solidFill>
                <a:schemeClr val="dk1"/>
              </a:solidFill>
              <a:latin typeface="DM Sans"/>
              <a:ea typeface="DM Sans"/>
              <a:cs typeface="DM Sans"/>
              <a:sym typeface="DM Sans"/>
            </a:endParaRPr>
          </a:p>
        </p:txBody>
      </p:sp>
      <p:sp>
        <p:nvSpPr>
          <p:cNvPr id="308" name="Google Shape;308;p43"/>
          <p:cNvSpPr txBox="1"/>
          <p:nvPr/>
        </p:nvSpPr>
        <p:spPr>
          <a:xfrm>
            <a:off x="475500" y="1262925"/>
            <a:ext cx="5413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 intentamos acceder a un objeto que no existe naturalmente obtendremos un error. Pero, si usamos el operador ? sobre la referencia de un objeto para condicionar su acceso podemos tener un mejor control de errores en la ejecución:</a:t>
            </a:r>
            <a:endParaRPr sz="1350">
              <a:latin typeface="DM Sans"/>
              <a:ea typeface="DM Sans"/>
              <a:cs typeface="DM Sans"/>
              <a:sym typeface="DM Sans"/>
            </a:endParaRPr>
          </a:p>
        </p:txBody>
      </p:sp>
      <p:sp>
        <p:nvSpPr>
          <p:cNvPr id="309" name="Google Shape;309;p43"/>
          <p:cNvSpPr/>
          <p:nvPr/>
        </p:nvSpPr>
        <p:spPr>
          <a:xfrm>
            <a:off x="475500" y="2460250"/>
            <a:ext cx="6891300" cy="2096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usuario</a:t>
            </a:r>
            <a:r>
              <a:rPr lang="es" sz="1250">
                <a:solidFill>
                  <a:srgbClr val="D4D4D4"/>
                </a:solidFill>
                <a:latin typeface="Courier New"/>
                <a:ea typeface="Courier New"/>
                <a:cs typeface="Courier New"/>
                <a:sym typeface="Courier New"/>
              </a:rPr>
              <a:t> = </a:t>
            </a:r>
            <a:r>
              <a:rPr lang="es" sz="1250">
                <a:solidFill>
                  <a:srgbClr val="569CD6"/>
                </a:solidFill>
                <a:latin typeface="Courier New"/>
                <a:ea typeface="Courier New"/>
                <a:cs typeface="Courier New"/>
                <a:sym typeface="Courier New"/>
              </a:rPr>
              <a:t>null</a:t>
            </a:r>
            <a:endParaRPr sz="1250">
              <a:solidFill>
                <a:srgbClr val="569CD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usuario</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nombre</a:t>
            </a:r>
            <a:r>
              <a:rPr lang="es" sz="1250">
                <a:solidFill>
                  <a:srgbClr val="D4D4D4"/>
                </a:solidFill>
                <a:latin typeface="Courier New"/>
                <a:ea typeface="Courier New"/>
                <a:cs typeface="Courier New"/>
                <a:sym typeface="Courier New"/>
              </a:rPr>
              <a:t> || </a:t>
            </a:r>
            <a:r>
              <a:rPr lang="es" sz="1250">
                <a:solidFill>
                  <a:srgbClr val="CE9178"/>
                </a:solidFill>
                <a:latin typeface="Courier New"/>
                <a:ea typeface="Courier New"/>
                <a:cs typeface="Courier New"/>
                <a:sym typeface="Courier New"/>
              </a:rPr>
              <a:t>"El usuario no existe"</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6A9955"/>
                </a:solidFill>
                <a:latin typeface="Courier New"/>
                <a:ea typeface="Courier New"/>
                <a:cs typeface="Courier New"/>
                <a:sym typeface="Courier New"/>
              </a:rPr>
              <a:t>// Error: "No se pueden leer propiedades de NULL"</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usuario</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nombre</a:t>
            </a:r>
            <a:r>
              <a:rPr lang="es" sz="1250">
                <a:solidFill>
                  <a:srgbClr val="D4D4D4"/>
                </a:solidFill>
                <a:latin typeface="Courier New"/>
                <a:ea typeface="Courier New"/>
                <a:cs typeface="Courier New"/>
                <a:sym typeface="Courier New"/>
              </a:rPr>
              <a:t> || </a:t>
            </a:r>
            <a:r>
              <a:rPr lang="es" sz="1250">
                <a:solidFill>
                  <a:srgbClr val="CE9178"/>
                </a:solidFill>
                <a:latin typeface="Courier New"/>
                <a:ea typeface="Courier New"/>
                <a:cs typeface="Courier New"/>
                <a:sym typeface="Courier New"/>
              </a:rPr>
              <a:t>"El usuario no existe"</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6A9955"/>
                </a:solidFill>
                <a:latin typeface="Courier New"/>
                <a:ea typeface="Courier New"/>
                <a:cs typeface="Courier New"/>
                <a:sym typeface="Courier New"/>
              </a:rPr>
              <a:t>// "El usuario no existe"</a:t>
            </a:r>
            <a:endParaRPr sz="1000">
              <a:solidFill>
                <a:srgbClr val="9CDCFE"/>
              </a:solidFill>
              <a:latin typeface="Courier New"/>
              <a:ea typeface="Courier New"/>
              <a:cs typeface="Courier New"/>
              <a:sym typeface="Courier Ne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7"/>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a:t>
            </a:r>
            <a:r>
              <a:rPr b="1" lang="es" sz="3000">
                <a:solidFill>
                  <a:srgbClr val="EAFF6A"/>
                </a:solidFill>
                <a:latin typeface="DM Sans"/>
                <a:ea typeface="DM Sans"/>
                <a:cs typeface="DM Sans"/>
                <a:sym typeface="DM Sans"/>
              </a:rPr>
              <a:t> </a:t>
            </a:r>
            <a:r>
              <a:rPr b="1" lang="es" sz="3000">
                <a:solidFill>
                  <a:srgbClr val="EAFF6A"/>
                </a:solidFill>
                <a:latin typeface="DM Sans"/>
                <a:ea typeface="DM Sans"/>
                <a:cs typeface="DM Sans"/>
                <a:sym typeface="DM Sans"/>
              </a:rPr>
              <a:t>de la clase</a:t>
            </a:r>
            <a:endParaRPr b="1" sz="3000">
              <a:solidFill>
                <a:srgbClr val="EAFF6A"/>
              </a:solidFill>
              <a:latin typeface="DM Sans"/>
              <a:ea typeface="DM Sans"/>
              <a:cs typeface="DM Sans"/>
              <a:sym typeface="DM Sans"/>
            </a:endParaRPr>
          </a:p>
        </p:txBody>
      </p:sp>
      <p:pic>
        <p:nvPicPr>
          <p:cNvPr id="59" name="Google Shape;59;p17"/>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60" name="Google Shape;60;p17"/>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Simplificar </a:t>
            </a:r>
            <a:r>
              <a:rPr lang="es" sz="1350">
                <a:solidFill>
                  <a:schemeClr val="lt1"/>
                </a:solidFill>
                <a:latin typeface="DM Sans"/>
                <a:ea typeface="DM Sans"/>
                <a:cs typeface="DM Sans"/>
                <a:sym typeface="DM Sans"/>
              </a:rPr>
              <a:t>procesos con</a:t>
            </a:r>
            <a:r>
              <a:rPr b="1" lang="es" sz="1350">
                <a:solidFill>
                  <a:schemeClr val="lt1"/>
                </a:solidFill>
                <a:latin typeface="DM Sans"/>
                <a:ea typeface="DM Sans"/>
                <a:cs typeface="DM Sans"/>
                <a:sym typeface="DM Sans"/>
              </a:rPr>
              <a:t> operadores ternarios y lógicos.</a:t>
            </a:r>
            <a:endParaRPr sz="1350">
              <a:solidFill>
                <a:schemeClr val="lt1"/>
              </a:solidFill>
              <a:latin typeface="DM Sans"/>
              <a:ea typeface="DM Sans"/>
              <a:cs typeface="DM Sans"/>
              <a:sym typeface="DM Sans"/>
            </a:endParaRPr>
          </a:p>
        </p:txBody>
      </p:sp>
      <p:pic>
        <p:nvPicPr>
          <p:cNvPr id="61" name="Google Shape;61;p17"/>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62" name="Google Shape;62;p17"/>
          <p:cNvSpPr txBox="1"/>
          <p:nvPr/>
        </p:nvSpPr>
        <p:spPr>
          <a:xfrm>
            <a:off x="2690561" y="20547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Entender </a:t>
            </a:r>
            <a:r>
              <a:rPr lang="es" sz="1350">
                <a:solidFill>
                  <a:schemeClr val="lt1"/>
                </a:solidFill>
                <a:latin typeface="DM Sans"/>
                <a:ea typeface="DM Sans"/>
                <a:cs typeface="DM Sans"/>
                <a:sym typeface="DM Sans"/>
              </a:rPr>
              <a:t>cómo aplicar la</a:t>
            </a:r>
            <a:r>
              <a:rPr b="1" lang="es" sz="1350">
                <a:solidFill>
                  <a:schemeClr val="lt1"/>
                </a:solidFill>
                <a:latin typeface="DM Sans"/>
                <a:ea typeface="DM Sans"/>
                <a:cs typeface="DM Sans"/>
                <a:sym typeface="DM Sans"/>
              </a:rPr>
              <a:t> desestructuración </a:t>
            </a:r>
            <a:r>
              <a:rPr lang="es" sz="1350">
                <a:solidFill>
                  <a:schemeClr val="lt1"/>
                </a:solidFill>
                <a:latin typeface="DM Sans"/>
                <a:ea typeface="DM Sans"/>
                <a:cs typeface="DM Sans"/>
                <a:sym typeface="DM Sans"/>
              </a:rPr>
              <a:t>de objetos y arrays.</a:t>
            </a:r>
            <a:endParaRPr sz="1350">
              <a:solidFill>
                <a:schemeClr val="lt1"/>
              </a:solidFill>
              <a:latin typeface="DM Sans"/>
              <a:ea typeface="DM Sans"/>
              <a:cs typeface="DM Sans"/>
              <a:sym typeface="DM Sans"/>
            </a:endParaRPr>
          </a:p>
        </p:txBody>
      </p:sp>
      <p:pic>
        <p:nvPicPr>
          <p:cNvPr id="63" name="Google Shape;63;p17"/>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64" name="Google Shape;64;p17"/>
          <p:cNvSpPr txBox="1"/>
          <p:nvPr/>
        </p:nvSpPr>
        <p:spPr>
          <a:xfrm>
            <a:off x="2690561" y="29122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Comprender </a:t>
            </a:r>
            <a:r>
              <a:rPr lang="es" sz="1350">
                <a:solidFill>
                  <a:schemeClr val="lt1"/>
                </a:solidFill>
                <a:latin typeface="DM Sans"/>
                <a:ea typeface="DM Sans"/>
                <a:cs typeface="DM Sans"/>
                <a:sym typeface="DM Sans"/>
              </a:rPr>
              <a:t>el funcionamiento del </a:t>
            </a:r>
            <a:r>
              <a:rPr b="1" lang="es" sz="1350">
                <a:solidFill>
                  <a:schemeClr val="lt1"/>
                </a:solidFill>
                <a:latin typeface="DM Sans"/>
                <a:ea typeface="DM Sans"/>
                <a:cs typeface="DM Sans"/>
                <a:sym typeface="DM Sans"/>
              </a:rPr>
              <a:t>operador spread.</a:t>
            </a:r>
            <a:endParaRPr sz="1350">
              <a:solidFill>
                <a:schemeClr val="lt1"/>
              </a:solidFill>
              <a:latin typeface="DM Sans"/>
              <a:ea typeface="DM Sans"/>
              <a:cs typeface="DM Sans"/>
              <a:sym typeface="DM Sans"/>
            </a:endParaRPr>
          </a:p>
        </p:txBody>
      </p:sp>
      <p:pic>
        <p:nvPicPr>
          <p:cNvPr id="65" name="Google Shape;65;p17"/>
          <p:cNvPicPr preferRelativeResize="0"/>
          <p:nvPr/>
        </p:nvPicPr>
        <p:blipFill>
          <a:blip r:embed="rId3">
            <a:alphaModFix/>
          </a:blip>
          <a:stretch>
            <a:fillRect/>
          </a:stretch>
        </p:blipFill>
        <p:spPr>
          <a:xfrm>
            <a:off x="2172138" y="3683563"/>
            <a:ext cx="196975" cy="196975"/>
          </a:xfrm>
          <a:prstGeom prst="rect">
            <a:avLst/>
          </a:prstGeom>
          <a:noFill/>
          <a:ln>
            <a:noFill/>
          </a:ln>
        </p:spPr>
      </p:pic>
      <p:sp>
        <p:nvSpPr>
          <p:cNvPr id="66" name="Google Shape;66;p17"/>
          <p:cNvSpPr txBox="1"/>
          <p:nvPr/>
        </p:nvSpPr>
        <p:spPr>
          <a:xfrm>
            <a:off x="2690550" y="35754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Identificar oportunidades de optimización </a:t>
            </a:r>
            <a:r>
              <a:rPr lang="es" sz="1350">
                <a:solidFill>
                  <a:schemeClr val="lt1"/>
                </a:solidFill>
                <a:latin typeface="DM Sans"/>
                <a:ea typeface="DM Sans"/>
                <a:cs typeface="DM Sans"/>
                <a:sym typeface="DM Sans"/>
              </a:rPr>
              <a:t>de código.</a:t>
            </a:r>
            <a:endParaRPr sz="1350">
              <a:solidFill>
                <a:schemeClr val="lt1"/>
              </a:solidFill>
              <a:latin typeface="DM Sans"/>
              <a:ea typeface="DM Sans"/>
              <a:cs typeface="DM Sans"/>
              <a:sym typeface="DM Sans"/>
            </a:endParaRPr>
          </a:p>
        </p:txBody>
      </p:sp>
      <p:cxnSp>
        <p:nvCxnSpPr>
          <p:cNvPr id="67" name="Google Shape;67;p17"/>
          <p:cNvCxnSpPr>
            <a:stCxn id="59" idx="2"/>
            <a:endCxn id="61"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68" name="Google Shape;68;p17"/>
          <p:cNvCxnSpPr>
            <a:stCxn id="61" idx="2"/>
            <a:endCxn id="63"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cxnSp>
        <p:nvCxnSpPr>
          <p:cNvPr id="69" name="Google Shape;69;p17"/>
          <p:cNvCxnSpPr>
            <a:stCxn id="63" idx="2"/>
            <a:endCxn id="65" idx="0"/>
          </p:cNvCxnSpPr>
          <p:nvPr/>
        </p:nvCxnSpPr>
        <p:spPr>
          <a:xfrm flipH="1" rot="-5400000">
            <a:off x="2032575" y="3444962"/>
            <a:ext cx="476700" cy="600"/>
          </a:xfrm>
          <a:prstGeom prst="bentConnector3">
            <a:avLst>
              <a:gd fmla="val 49995"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4"/>
          <p:cNvSpPr txBox="1"/>
          <p:nvPr/>
        </p:nvSpPr>
        <p:spPr>
          <a:xfrm>
            <a:off x="475500" y="468275"/>
            <a:ext cx="8141100" cy="711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800">
                <a:solidFill>
                  <a:schemeClr val="dk1"/>
                </a:solidFill>
                <a:latin typeface="DM Sans"/>
                <a:ea typeface="DM Sans"/>
                <a:cs typeface="DM Sans"/>
                <a:sym typeface="DM Sans"/>
              </a:rPr>
              <a:t>Acceso condicional a un objeto</a:t>
            </a:r>
            <a:endParaRPr b="1" sz="3800">
              <a:solidFill>
                <a:schemeClr val="dk1"/>
              </a:solidFill>
              <a:latin typeface="DM Sans"/>
              <a:ea typeface="DM Sans"/>
              <a:cs typeface="DM Sans"/>
              <a:sym typeface="DM Sans"/>
            </a:endParaRPr>
          </a:p>
        </p:txBody>
      </p:sp>
      <p:sp>
        <p:nvSpPr>
          <p:cNvPr id="315" name="Google Shape;315;p44"/>
          <p:cNvSpPr txBox="1"/>
          <p:nvPr/>
        </p:nvSpPr>
        <p:spPr>
          <a:xfrm>
            <a:off x="475500" y="1262925"/>
            <a:ext cx="541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latin typeface="DM Sans"/>
                <a:ea typeface="DM Sans"/>
                <a:cs typeface="DM Sans"/>
                <a:sym typeface="DM Sans"/>
              </a:rPr>
              <a:t>También puede aplicarse sobre propiedades que sean objetos para evaluar su existencia/validez y controlar los flujos del programa:</a:t>
            </a:r>
            <a:endParaRPr sz="1300">
              <a:latin typeface="DM Sans"/>
              <a:ea typeface="DM Sans"/>
              <a:cs typeface="DM Sans"/>
              <a:sym typeface="DM Sans"/>
            </a:endParaRPr>
          </a:p>
        </p:txBody>
      </p:sp>
      <p:sp>
        <p:nvSpPr>
          <p:cNvPr id="316" name="Google Shape;316;p44"/>
          <p:cNvSpPr/>
          <p:nvPr/>
        </p:nvSpPr>
        <p:spPr>
          <a:xfrm>
            <a:off x="475500" y="2000250"/>
            <a:ext cx="6891300" cy="2591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 sz="1000">
                <a:solidFill>
                  <a:srgbClr val="569CD6"/>
                </a:solidFill>
                <a:latin typeface="Courier New"/>
                <a:ea typeface="Courier New"/>
                <a:cs typeface="Courier New"/>
                <a:sym typeface="Courier New"/>
              </a:rPr>
              <a:t>const</a:t>
            </a:r>
            <a:r>
              <a:rPr lang="es" sz="1000">
                <a:solidFill>
                  <a:srgbClr val="D4D4D4"/>
                </a:solidFill>
                <a:latin typeface="Courier New"/>
                <a:ea typeface="Courier New"/>
                <a:cs typeface="Courier New"/>
                <a:sym typeface="Courier New"/>
              </a:rPr>
              <a:t> </a:t>
            </a:r>
            <a:r>
              <a:rPr lang="es" sz="1000">
                <a:solidFill>
                  <a:srgbClr val="4FC1FF"/>
                </a:solidFill>
                <a:latin typeface="Courier New"/>
                <a:ea typeface="Courier New"/>
                <a:cs typeface="Courier New"/>
                <a:sym typeface="Courier New"/>
              </a:rPr>
              <a:t>usuario</a:t>
            </a:r>
            <a:r>
              <a:rPr lang="es" sz="1000">
                <a:solidFill>
                  <a:srgbClr val="D4D4D4"/>
                </a:solidFill>
                <a:latin typeface="Courier New"/>
                <a:ea typeface="Courier New"/>
                <a:cs typeface="Courier New"/>
                <a:sym typeface="Courier New"/>
              </a:rPr>
              <a:t> = {</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D4D4D4"/>
                </a:solidFill>
                <a:latin typeface="Courier New"/>
                <a:ea typeface="Courier New"/>
                <a:cs typeface="Courier New"/>
                <a:sym typeface="Courier New"/>
              </a:rPr>
              <a:t>  </a:t>
            </a:r>
            <a:r>
              <a:rPr lang="es" sz="1000">
                <a:solidFill>
                  <a:srgbClr val="9CDCFE"/>
                </a:solidFill>
                <a:latin typeface="Courier New"/>
                <a:ea typeface="Courier New"/>
                <a:cs typeface="Courier New"/>
                <a:sym typeface="Courier New"/>
              </a:rPr>
              <a:t>nombre:</a:t>
            </a:r>
            <a:r>
              <a:rPr lang="es" sz="1000">
                <a:solidFill>
                  <a:srgbClr val="D4D4D4"/>
                </a:solidFill>
                <a:latin typeface="Courier New"/>
                <a:ea typeface="Courier New"/>
                <a:cs typeface="Courier New"/>
                <a:sym typeface="Courier New"/>
              </a:rPr>
              <a:t> </a:t>
            </a:r>
            <a:r>
              <a:rPr lang="es" sz="1000">
                <a:solidFill>
                  <a:srgbClr val="CE9178"/>
                </a:solidFill>
                <a:latin typeface="Courier New"/>
                <a:ea typeface="Courier New"/>
                <a:cs typeface="Courier New"/>
                <a:sym typeface="Courier New"/>
              </a:rPr>
              <a:t>"John Doe"</a:t>
            </a:r>
            <a:r>
              <a:rPr lang="es" sz="1000">
                <a:solidFill>
                  <a:srgbClr val="D4D4D4"/>
                </a:solidFill>
                <a:latin typeface="Courier New"/>
                <a:ea typeface="Courier New"/>
                <a:cs typeface="Courier New"/>
                <a:sym typeface="Courier New"/>
              </a:rPr>
              <a:t>,</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D4D4D4"/>
                </a:solidFill>
                <a:latin typeface="Courier New"/>
                <a:ea typeface="Courier New"/>
                <a:cs typeface="Courier New"/>
                <a:sym typeface="Courier New"/>
              </a:rPr>
              <a:t>  </a:t>
            </a:r>
            <a:r>
              <a:rPr lang="es" sz="1000">
                <a:solidFill>
                  <a:srgbClr val="9CDCFE"/>
                </a:solidFill>
                <a:latin typeface="Courier New"/>
                <a:ea typeface="Courier New"/>
                <a:cs typeface="Courier New"/>
                <a:sym typeface="Courier New"/>
              </a:rPr>
              <a:t>edad:</a:t>
            </a:r>
            <a:r>
              <a:rPr lang="es" sz="1000">
                <a:solidFill>
                  <a:srgbClr val="D4D4D4"/>
                </a:solidFill>
                <a:latin typeface="Courier New"/>
                <a:ea typeface="Courier New"/>
                <a:cs typeface="Courier New"/>
                <a:sym typeface="Courier New"/>
              </a:rPr>
              <a:t> </a:t>
            </a:r>
            <a:r>
              <a:rPr lang="es" sz="1000">
                <a:solidFill>
                  <a:srgbClr val="B5CEA8"/>
                </a:solidFill>
                <a:latin typeface="Courier New"/>
                <a:ea typeface="Courier New"/>
                <a:cs typeface="Courier New"/>
                <a:sym typeface="Courier New"/>
              </a:rPr>
              <a:t>22</a:t>
            </a:r>
            <a:r>
              <a:rPr lang="es" sz="1000">
                <a:solidFill>
                  <a:srgbClr val="D4D4D4"/>
                </a:solidFill>
                <a:latin typeface="Courier New"/>
                <a:ea typeface="Courier New"/>
                <a:cs typeface="Courier New"/>
                <a:sym typeface="Courier New"/>
              </a:rPr>
              <a:t>,</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D4D4D4"/>
                </a:solidFill>
                <a:latin typeface="Courier New"/>
                <a:ea typeface="Courier New"/>
                <a:cs typeface="Courier New"/>
                <a:sym typeface="Courier New"/>
              </a:rPr>
              <a:t>  </a:t>
            </a:r>
            <a:r>
              <a:rPr lang="es" sz="1000">
                <a:solidFill>
                  <a:srgbClr val="9CDCFE"/>
                </a:solidFill>
                <a:latin typeface="Courier New"/>
                <a:ea typeface="Courier New"/>
                <a:cs typeface="Courier New"/>
                <a:sym typeface="Courier New"/>
              </a:rPr>
              <a:t>cursos:</a:t>
            </a:r>
            <a:r>
              <a:rPr lang="es" sz="1000">
                <a:solidFill>
                  <a:srgbClr val="D4D4D4"/>
                </a:solidFill>
                <a:latin typeface="Courier New"/>
                <a:ea typeface="Courier New"/>
                <a:cs typeface="Courier New"/>
                <a:sym typeface="Courier New"/>
              </a:rPr>
              <a:t> {</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D4D4D4"/>
                </a:solidFill>
                <a:latin typeface="Courier New"/>
                <a:ea typeface="Courier New"/>
                <a:cs typeface="Courier New"/>
                <a:sym typeface="Courier New"/>
              </a:rPr>
              <a:t>    </a:t>
            </a:r>
            <a:r>
              <a:rPr lang="es" sz="1000">
                <a:solidFill>
                  <a:srgbClr val="9CDCFE"/>
                </a:solidFill>
                <a:latin typeface="Courier New"/>
                <a:ea typeface="Courier New"/>
                <a:cs typeface="Courier New"/>
                <a:sym typeface="Courier New"/>
              </a:rPr>
              <a:t>javascript:</a:t>
            </a:r>
            <a:r>
              <a:rPr lang="es" sz="1000">
                <a:solidFill>
                  <a:srgbClr val="D4D4D4"/>
                </a:solidFill>
                <a:latin typeface="Courier New"/>
                <a:ea typeface="Courier New"/>
                <a:cs typeface="Courier New"/>
                <a:sym typeface="Courier New"/>
              </a:rPr>
              <a:t> </a:t>
            </a:r>
            <a:r>
              <a:rPr lang="es" sz="1000">
                <a:solidFill>
                  <a:srgbClr val="CE9178"/>
                </a:solidFill>
                <a:latin typeface="Courier New"/>
                <a:ea typeface="Courier New"/>
                <a:cs typeface="Courier New"/>
                <a:sym typeface="Courier New"/>
              </a:rPr>
              <a:t>"aprobado"</a:t>
            </a:r>
            <a:endParaRPr sz="100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D4D4D4"/>
                </a:solidFill>
                <a:latin typeface="Courier New"/>
                <a:ea typeface="Courier New"/>
                <a:cs typeface="Courier New"/>
                <a:sym typeface="Courier New"/>
              </a:rPr>
              <a:t>  }</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D4D4D4"/>
                </a:solidFill>
                <a:latin typeface="Courier New"/>
                <a:ea typeface="Courier New"/>
                <a:cs typeface="Courier New"/>
                <a:sym typeface="Courier New"/>
              </a:rPr>
              <a:t>}</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9CDCFE"/>
                </a:solidFill>
                <a:latin typeface="Courier New"/>
                <a:ea typeface="Courier New"/>
                <a:cs typeface="Courier New"/>
                <a:sym typeface="Courier New"/>
              </a:rPr>
              <a:t>console</a:t>
            </a:r>
            <a:r>
              <a:rPr lang="es" sz="1000">
                <a:solidFill>
                  <a:srgbClr val="D4D4D4"/>
                </a:solidFill>
                <a:latin typeface="Courier New"/>
                <a:ea typeface="Courier New"/>
                <a:cs typeface="Courier New"/>
                <a:sym typeface="Courier New"/>
              </a:rPr>
              <a:t>.</a:t>
            </a:r>
            <a:r>
              <a:rPr lang="es" sz="1000">
                <a:solidFill>
                  <a:srgbClr val="DCDCAA"/>
                </a:solidFill>
                <a:latin typeface="Courier New"/>
                <a:ea typeface="Courier New"/>
                <a:cs typeface="Courier New"/>
                <a:sym typeface="Courier New"/>
              </a:rPr>
              <a:t>log</a:t>
            </a:r>
            <a:r>
              <a:rPr lang="es" sz="1000">
                <a:solidFill>
                  <a:srgbClr val="D4D4D4"/>
                </a:solidFill>
                <a:latin typeface="Courier New"/>
                <a:ea typeface="Courier New"/>
                <a:cs typeface="Courier New"/>
                <a:sym typeface="Courier New"/>
              </a:rPr>
              <a:t>( </a:t>
            </a:r>
            <a:r>
              <a:rPr lang="es" sz="1000">
                <a:solidFill>
                  <a:srgbClr val="4FC1FF"/>
                </a:solidFill>
                <a:latin typeface="Courier New"/>
                <a:ea typeface="Courier New"/>
                <a:cs typeface="Courier New"/>
                <a:sym typeface="Courier New"/>
              </a:rPr>
              <a:t>usuario</a:t>
            </a:r>
            <a:r>
              <a:rPr lang="es" sz="1000">
                <a:solidFill>
                  <a:srgbClr val="D4D4D4"/>
                </a:solidFill>
                <a:latin typeface="Courier New"/>
                <a:ea typeface="Courier New"/>
                <a:cs typeface="Courier New"/>
                <a:sym typeface="Courier New"/>
              </a:rPr>
              <a:t>?.</a:t>
            </a:r>
            <a:r>
              <a:rPr lang="es" sz="1000">
                <a:solidFill>
                  <a:srgbClr val="9CDCFE"/>
                </a:solidFill>
                <a:latin typeface="Courier New"/>
                <a:ea typeface="Courier New"/>
                <a:cs typeface="Courier New"/>
                <a:sym typeface="Courier New"/>
              </a:rPr>
              <a:t>cursos</a:t>
            </a:r>
            <a:r>
              <a:rPr lang="es" sz="1000">
                <a:solidFill>
                  <a:srgbClr val="D4D4D4"/>
                </a:solidFill>
                <a:latin typeface="Courier New"/>
                <a:ea typeface="Courier New"/>
                <a:cs typeface="Courier New"/>
                <a:sym typeface="Courier New"/>
              </a:rPr>
              <a:t>?.</a:t>
            </a:r>
            <a:r>
              <a:rPr lang="es" sz="1000">
                <a:solidFill>
                  <a:srgbClr val="9CDCFE"/>
                </a:solidFill>
                <a:latin typeface="Courier New"/>
                <a:ea typeface="Courier New"/>
                <a:cs typeface="Courier New"/>
                <a:sym typeface="Courier New"/>
              </a:rPr>
              <a:t>javascript</a:t>
            </a:r>
            <a:r>
              <a:rPr lang="es" sz="1000">
                <a:solidFill>
                  <a:srgbClr val="D4D4D4"/>
                </a:solidFill>
                <a:latin typeface="Courier New"/>
                <a:ea typeface="Courier New"/>
                <a:cs typeface="Courier New"/>
                <a:sym typeface="Courier New"/>
              </a:rPr>
              <a:t> || </a:t>
            </a:r>
            <a:r>
              <a:rPr lang="es" sz="1000">
                <a:solidFill>
                  <a:srgbClr val="CE9178"/>
                </a:solidFill>
                <a:latin typeface="Courier New"/>
                <a:ea typeface="Courier New"/>
                <a:cs typeface="Courier New"/>
                <a:sym typeface="Courier New"/>
              </a:rPr>
              <a:t>"La propiedad no existe"</a:t>
            </a:r>
            <a:r>
              <a:rPr lang="es" sz="1000">
                <a:solidFill>
                  <a:srgbClr val="D4D4D4"/>
                </a:solidFill>
                <a:latin typeface="Courier New"/>
                <a:ea typeface="Courier New"/>
                <a:cs typeface="Courier New"/>
                <a:sym typeface="Courier New"/>
              </a:rPr>
              <a:t>)</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6A9955"/>
                </a:solidFill>
                <a:latin typeface="Courier New"/>
                <a:ea typeface="Courier New"/>
                <a:cs typeface="Courier New"/>
                <a:sym typeface="Courier New"/>
              </a:rPr>
              <a:t>// "aprobado"</a:t>
            </a:r>
            <a:endParaRPr sz="10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9CDCFE"/>
                </a:solidFill>
                <a:latin typeface="Courier New"/>
                <a:ea typeface="Courier New"/>
                <a:cs typeface="Courier New"/>
                <a:sym typeface="Courier New"/>
              </a:rPr>
              <a:t>console</a:t>
            </a:r>
            <a:r>
              <a:rPr lang="es" sz="1000">
                <a:solidFill>
                  <a:srgbClr val="D4D4D4"/>
                </a:solidFill>
                <a:latin typeface="Courier New"/>
                <a:ea typeface="Courier New"/>
                <a:cs typeface="Courier New"/>
                <a:sym typeface="Courier New"/>
              </a:rPr>
              <a:t>.</a:t>
            </a:r>
            <a:r>
              <a:rPr lang="es" sz="1000">
                <a:solidFill>
                  <a:srgbClr val="DCDCAA"/>
                </a:solidFill>
                <a:latin typeface="Courier New"/>
                <a:ea typeface="Courier New"/>
                <a:cs typeface="Courier New"/>
                <a:sym typeface="Courier New"/>
              </a:rPr>
              <a:t>log</a:t>
            </a:r>
            <a:r>
              <a:rPr lang="es" sz="1000">
                <a:solidFill>
                  <a:srgbClr val="D4D4D4"/>
                </a:solidFill>
                <a:latin typeface="Courier New"/>
                <a:ea typeface="Courier New"/>
                <a:cs typeface="Courier New"/>
                <a:sym typeface="Courier New"/>
              </a:rPr>
              <a:t>( </a:t>
            </a:r>
            <a:r>
              <a:rPr lang="es" sz="1000">
                <a:solidFill>
                  <a:srgbClr val="4FC1FF"/>
                </a:solidFill>
                <a:latin typeface="Courier New"/>
                <a:ea typeface="Courier New"/>
                <a:cs typeface="Courier New"/>
                <a:sym typeface="Courier New"/>
              </a:rPr>
              <a:t>usuario</a:t>
            </a:r>
            <a:r>
              <a:rPr lang="es" sz="1000">
                <a:solidFill>
                  <a:srgbClr val="D4D4D4"/>
                </a:solidFill>
                <a:latin typeface="Courier New"/>
                <a:ea typeface="Courier New"/>
                <a:cs typeface="Courier New"/>
                <a:sym typeface="Courier New"/>
              </a:rPr>
              <a:t>?.</a:t>
            </a:r>
            <a:r>
              <a:rPr lang="es" sz="1000">
                <a:solidFill>
                  <a:srgbClr val="9CDCFE"/>
                </a:solidFill>
                <a:latin typeface="Courier New"/>
                <a:ea typeface="Courier New"/>
                <a:cs typeface="Courier New"/>
                <a:sym typeface="Courier New"/>
              </a:rPr>
              <a:t>trabajos</a:t>
            </a:r>
            <a:r>
              <a:rPr lang="es" sz="1000">
                <a:solidFill>
                  <a:srgbClr val="D4D4D4"/>
                </a:solidFill>
                <a:latin typeface="Courier New"/>
                <a:ea typeface="Courier New"/>
                <a:cs typeface="Courier New"/>
                <a:sym typeface="Courier New"/>
              </a:rPr>
              <a:t>?.</a:t>
            </a:r>
            <a:r>
              <a:rPr lang="es" sz="1000">
                <a:solidFill>
                  <a:srgbClr val="9CDCFE"/>
                </a:solidFill>
                <a:latin typeface="Courier New"/>
                <a:ea typeface="Courier New"/>
                <a:cs typeface="Courier New"/>
                <a:sym typeface="Courier New"/>
              </a:rPr>
              <a:t>coderhouse</a:t>
            </a:r>
            <a:r>
              <a:rPr lang="es" sz="1000">
                <a:solidFill>
                  <a:srgbClr val="D4D4D4"/>
                </a:solidFill>
                <a:latin typeface="Courier New"/>
                <a:ea typeface="Courier New"/>
                <a:cs typeface="Courier New"/>
                <a:sym typeface="Courier New"/>
              </a:rPr>
              <a:t> || </a:t>
            </a:r>
            <a:r>
              <a:rPr lang="es" sz="1000">
                <a:solidFill>
                  <a:srgbClr val="CE9178"/>
                </a:solidFill>
                <a:latin typeface="Courier New"/>
                <a:ea typeface="Courier New"/>
                <a:cs typeface="Courier New"/>
                <a:sym typeface="Courier New"/>
              </a:rPr>
              <a:t>"La propiedad no existe"</a:t>
            </a:r>
            <a:r>
              <a:rPr lang="es" sz="1000">
                <a:solidFill>
                  <a:srgbClr val="D4D4D4"/>
                </a:solidFill>
                <a:latin typeface="Courier New"/>
                <a:ea typeface="Courier New"/>
                <a:cs typeface="Courier New"/>
                <a:sym typeface="Courier New"/>
              </a:rPr>
              <a:t>)</a:t>
            </a:r>
            <a:endParaRPr sz="10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00">
                <a:solidFill>
                  <a:srgbClr val="6A9955"/>
                </a:solidFill>
                <a:latin typeface="Courier New"/>
                <a:ea typeface="Courier New"/>
                <a:cs typeface="Courier New"/>
                <a:sym typeface="Courier New"/>
              </a:rPr>
              <a:t>// "La propiedad no existe"</a:t>
            </a:r>
            <a:endParaRPr sz="1000">
              <a:solidFill>
                <a:srgbClr val="9CDCFE"/>
              </a:solidFill>
              <a:latin typeface="Courier New"/>
              <a:ea typeface="Courier New"/>
              <a:cs typeface="Courier New"/>
              <a:sym typeface="Courier New"/>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5"/>
          <p:cNvSpPr txBox="1"/>
          <p:nvPr/>
        </p:nvSpPr>
        <p:spPr>
          <a:xfrm>
            <a:off x="1461300" y="113282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¿Dudas?</a:t>
            </a:r>
            <a:endParaRPr b="1" sz="3500">
              <a:solidFill>
                <a:schemeClr val="lt1"/>
              </a:solidFill>
              <a:latin typeface="DM Sans"/>
              <a:ea typeface="DM Sans"/>
              <a:cs typeface="DM Sans"/>
              <a:sym typeface="DM Sans"/>
            </a:endParaRPr>
          </a:p>
        </p:txBody>
      </p:sp>
      <p:pic>
        <p:nvPicPr>
          <p:cNvPr id="322" name="Google Shape;322;p45"/>
          <p:cNvPicPr preferRelativeResize="0"/>
          <p:nvPr/>
        </p:nvPicPr>
        <p:blipFill>
          <a:blip r:embed="rId3">
            <a:alphaModFix/>
          </a:blip>
          <a:stretch>
            <a:fillRect/>
          </a:stretch>
        </p:blipFill>
        <p:spPr>
          <a:xfrm>
            <a:off x="2322575" y="1970750"/>
            <a:ext cx="4498825" cy="2141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6"/>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328" name="Google Shape;328;p46"/>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7"/>
          <p:cNvSpPr txBox="1"/>
          <p:nvPr/>
        </p:nvSpPr>
        <p:spPr>
          <a:xfrm>
            <a:off x="1461300" y="1053300"/>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¡Volvemos a la clase!</a:t>
            </a:r>
            <a:endParaRPr b="1" sz="3500">
              <a:solidFill>
                <a:schemeClr val="lt1"/>
              </a:solidFill>
              <a:latin typeface="DM Sans"/>
              <a:ea typeface="DM Sans"/>
              <a:cs typeface="DM Sans"/>
              <a:sym typeface="DM Sans"/>
            </a:endParaRPr>
          </a:p>
        </p:txBody>
      </p:sp>
      <p:pic>
        <p:nvPicPr>
          <p:cNvPr id="334" name="Google Shape;334;p47"/>
          <p:cNvPicPr preferRelativeResize="0"/>
          <p:nvPr/>
        </p:nvPicPr>
        <p:blipFill>
          <a:blip r:embed="rId3">
            <a:alphaModFix/>
          </a:blip>
          <a:stretch>
            <a:fillRect/>
          </a:stretch>
        </p:blipFill>
        <p:spPr>
          <a:xfrm>
            <a:off x="1758098" y="1934300"/>
            <a:ext cx="5627825" cy="2350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8"/>
          <p:cNvSpPr txBox="1"/>
          <p:nvPr/>
        </p:nvSpPr>
        <p:spPr>
          <a:xfrm>
            <a:off x="1404863" y="173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Desestructuración</a:t>
            </a:r>
            <a:endParaRPr b="1" sz="4000">
              <a:solidFill>
                <a:srgbClr val="EA90FF"/>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9"/>
          <p:cNvSpPr txBox="1"/>
          <p:nvPr/>
        </p:nvSpPr>
        <p:spPr>
          <a:xfrm>
            <a:off x="457725" y="743475"/>
            <a:ext cx="4730100" cy="72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900">
                <a:solidFill>
                  <a:schemeClr val="dk1"/>
                </a:solidFill>
                <a:latin typeface="DM Sans"/>
                <a:ea typeface="DM Sans"/>
                <a:cs typeface="DM Sans"/>
                <a:sym typeface="DM Sans"/>
              </a:rPr>
              <a:t>Desestructuración</a:t>
            </a:r>
            <a:endParaRPr b="1" sz="3900">
              <a:solidFill>
                <a:schemeClr val="dk1"/>
              </a:solidFill>
              <a:latin typeface="DM Sans"/>
              <a:ea typeface="DM Sans"/>
              <a:cs typeface="DM Sans"/>
              <a:sym typeface="DM Sans"/>
            </a:endParaRPr>
          </a:p>
        </p:txBody>
      </p:sp>
      <p:sp>
        <p:nvSpPr>
          <p:cNvPr id="345" name="Google Shape;345;p49"/>
          <p:cNvSpPr txBox="1"/>
          <p:nvPr/>
        </p:nvSpPr>
        <p:spPr>
          <a:xfrm>
            <a:off x="457725" y="2211625"/>
            <a:ext cx="4730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Muchas veces queremos acceder a propiedades de objetos y almacenarlas en variables diferentes para un posterior uso. Típicamente haríamos algo como lo siguiente para esto:</a:t>
            </a:r>
            <a:endParaRPr sz="1350">
              <a:latin typeface="DM Sans"/>
              <a:ea typeface="DM Sans"/>
              <a:cs typeface="DM Sans"/>
              <a:sym typeface="DM Sans"/>
            </a:endParaRPr>
          </a:p>
        </p:txBody>
      </p:sp>
      <p:sp>
        <p:nvSpPr>
          <p:cNvPr id="346" name="Google Shape;346;p49"/>
          <p:cNvSpPr txBox="1"/>
          <p:nvPr/>
        </p:nvSpPr>
        <p:spPr>
          <a:xfrm>
            <a:off x="5366700" y="1796150"/>
            <a:ext cx="3301800" cy="2035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usuario</a:t>
            </a:r>
            <a:r>
              <a:rPr lang="es" sz="1250">
                <a:solidFill>
                  <a:srgbClr val="D4D4D4"/>
                </a:solidFill>
                <a:latin typeface="Courier New"/>
                <a:ea typeface="Courier New"/>
                <a:cs typeface="Courier New"/>
                <a:sym typeface="Courier New"/>
              </a:rPr>
              <a:t> =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nombre:</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"John Doe"</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edad:</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32</a:t>
            </a:r>
            <a:endParaRPr sz="12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let</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nombre</a:t>
            </a:r>
            <a:r>
              <a:rPr lang="es" sz="1250">
                <a:solidFill>
                  <a:srgbClr val="D4D4D4"/>
                </a:solidFill>
                <a:latin typeface="Courier New"/>
                <a:ea typeface="Courier New"/>
                <a:cs typeface="Courier New"/>
                <a:sym typeface="Courier New"/>
              </a:rPr>
              <a:t> = </a:t>
            </a:r>
            <a:r>
              <a:rPr lang="es" sz="1250">
                <a:solidFill>
                  <a:srgbClr val="4FC1FF"/>
                </a:solidFill>
                <a:latin typeface="Courier New"/>
                <a:ea typeface="Courier New"/>
                <a:cs typeface="Courier New"/>
                <a:sym typeface="Courier New"/>
              </a:rPr>
              <a:t>usuario</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nombre</a:t>
            </a:r>
            <a:endParaRPr sz="1250">
              <a:solidFill>
                <a:srgbClr val="9CDCFE"/>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let</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edad</a:t>
            </a:r>
            <a:r>
              <a:rPr lang="es" sz="1250">
                <a:solidFill>
                  <a:srgbClr val="D4D4D4"/>
                </a:solidFill>
                <a:latin typeface="Courier New"/>
                <a:ea typeface="Courier New"/>
                <a:cs typeface="Courier New"/>
                <a:sym typeface="Courier New"/>
              </a:rPr>
              <a:t> = </a:t>
            </a:r>
            <a:r>
              <a:rPr lang="es" sz="1250">
                <a:solidFill>
                  <a:srgbClr val="4FC1FF"/>
                </a:solidFill>
                <a:latin typeface="Courier New"/>
                <a:ea typeface="Courier New"/>
                <a:cs typeface="Courier New"/>
                <a:sym typeface="Courier New"/>
              </a:rPr>
              <a:t>usuario</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edad</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Desestructuración</a:t>
            </a:r>
            <a:endParaRPr b="1" sz="4000">
              <a:solidFill>
                <a:schemeClr val="dk1"/>
              </a:solidFill>
              <a:latin typeface="DM Sans"/>
              <a:ea typeface="DM Sans"/>
              <a:cs typeface="DM Sans"/>
              <a:sym typeface="DM Sans"/>
            </a:endParaRPr>
          </a:p>
        </p:txBody>
      </p:sp>
      <p:sp>
        <p:nvSpPr>
          <p:cNvPr id="352" name="Google Shape;352;p50"/>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Declaramos variables y en ellas almacenamos los valores de las propiedades. Hacemos esto para trabajar con inmutabilidad, es decir utilizar esos valores sin riesgo de alterar las propiedades del objeto.</a:t>
            </a:r>
            <a:endParaRPr sz="1350">
              <a:latin typeface="DM Sans"/>
              <a:ea typeface="DM Sans"/>
              <a:cs typeface="DM Sans"/>
              <a:sym typeface="DM Sans"/>
            </a:endParaRPr>
          </a:p>
        </p:txBody>
      </p:sp>
      <p:sp>
        <p:nvSpPr>
          <p:cNvPr id="353" name="Google Shape;353;p50"/>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Sin embargo, podemos utilizar la desestructuración para simplificar y agilizar este proceso. ¿En qué consiste? </a:t>
            </a:r>
            <a:r>
              <a:rPr b="1" lang="es" sz="1350">
                <a:latin typeface="DM Sans"/>
                <a:ea typeface="DM Sans"/>
                <a:cs typeface="DM Sans"/>
                <a:sym typeface="DM Sans"/>
              </a:rPr>
              <a:t>Es una técnica que nos permite declarar variables donde guardar propiedades de un objeto de forma rápida y directa.</a:t>
            </a:r>
            <a:r>
              <a:rPr lang="es" sz="1350">
                <a:latin typeface="DM Sans"/>
                <a:ea typeface="DM Sans"/>
                <a:cs typeface="DM Sans"/>
                <a:sym typeface="DM Sans"/>
              </a:rPr>
              <a:t> </a:t>
            </a:r>
            <a:endParaRPr sz="1350">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Desestructuración</a:t>
            </a:r>
            <a:endParaRPr b="1" sz="4000">
              <a:solidFill>
                <a:schemeClr val="dk1"/>
              </a:solidFill>
              <a:latin typeface="DM Sans"/>
              <a:ea typeface="DM Sans"/>
              <a:cs typeface="DM Sans"/>
              <a:sym typeface="DM Sans"/>
            </a:endParaRPr>
          </a:p>
        </p:txBody>
      </p:sp>
      <p:sp>
        <p:nvSpPr>
          <p:cNvPr id="359" name="Google Shape;359;p51"/>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Nótese las llaves a la izquierda del operador </a:t>
            </a:r>
            <a:r>
              <a:rPr b="1" lang="es" sz="1350">
                <a:latin typeface="DM Sans"/>
                <a:ea typeface="DM Sans"/>
                <a:cs typeface="DM Sans"/>
                <a:sym typeface="DM Sans"/>
              </a:rPr>
              <a:t>=,</a:t>
            </a:r>
            <a:r>
              <a:rPr lang="es" sz="1350">
                <a:latin typeface="DM Sans"/>
                <a:ea typeface="DM Sans"/>
                <a:cs typeface="DM Sans"/>
                <a:sym typeface="DM Sans"/>
              </a:rPr>
              <a:t> esto significa que estamos desestructurando un objeto. </a:t>
            </a:r>
            <a:endParaRPr sz="1350">
              <a:latin typeface="DM Sans"/>
              <a:ea typeface="DM Sans"/>
              <a:cs typeface="DM Sans"/>
              <a:sym typeface="DM Sans"/>
            </a:endParaRPr>
          </a:p>
        </p:txBody>
      </p:sp>
      <p:sp>
        <p:nvSpPr>
          <p:cNvPr id="360" name="Google Shape;360;p51"/>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Quiere decir que estamos creando dos variables, prop1 y prop2, donde se almacenan las propiedades </a:t>
            </a:r>
            <a:r>
              <a:rPr lang="es" sz="1350">
                <a:highlight>
                  <a:schemeClr val="accent4"/>
                </a:highlight>
                <a:latin typeface="DM Sans"/>
                <a:ea typeface="DM Sans"/>
                <a:cs typeface="DM Sans"/>
                <a:sym typeface="DM Sans"/>
              </a:rPr>
              <a:t>con el mismo nombre</a:t>
            </a:r>
            <a:r>
              <a:rPr lang="es" sz="1350">
                <a:latin typeface="DM Sans"/>
                <a:ea typeface="DM Sans"/>
                <a:cs typeface="DM Sans"/>
                <a:sym typeface="DM Sans"/>
              </a:rPr>
              <a:t> del objeto que referenciamos a la derecha.  </a:t>
            </a:r>
            <a:endParaRPr sz="1350">
              <a:latin typeface="DM Sans"/>
              <a:ea typeface="DM Sans"/>
              <a:cs typeface="DM Sans"/>
              <a:sym typeface="DM Sans"/>
            </a:endParaRPr>
          </a:p>
        </p:txBody>
      </p:sp>
      <p:sp>
        <p:nvSpPr>
          <p:cNvPr id="361" name="Google Shape;361;p51"/>
          <p:cNvSpPr txBox="1"/>
          <p:nvPr/>
        </p:nvSpPr>
        <p:spPr>
          <a:xfrm>
            <a:off x="475500" y="3571288"/>
            <a:ext cx="7526700" cy="5172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lnSpc>
                <a:spcPct val="200000"/>
              </a:lnSpc>
              <a:spcBef>
                <a:spcPts val="0"/>
              </a:spcBef>
              <a:spcAft>
                <a:spcPts val="0"/>
              </a:spcAft>
              <a:buNone/>
            </a:pPr>
            <a:r>
              <a:rPr lang="es" sz="1250">
                <a:solidFill>
                  <a:srgbClr val="569CD6"/>
                </a:solidFill>
                <a:latin typeface="Courier New"/>
                <a:ea typeface="Courier New"/>
                <a:cs typeface="Courier New"/>
                <a:sym typeface="Courier New"/>
              </a:rPr>
              <a:t>let</a:t>
            </a:r>
            <a:r>
              <a:rPr lang="es" sz="1250">
                <a:solidFill>
                  <a:srgbClr val="D4D4D4"/>
                </a:solidFill>
                <a:latin typeface="Courier New"/>
                <a:ea typeface="Courier New"/>
                <a:cs typeface="Courier New"/>
                <a:sym typeface="Courier New"/>
              </a:rPr>
              <a:t> { </a:t>
            </a:r>
            <a:r>
              <a:rPr lang="es" sz="1250">
                <a:solidFill>
                  <a:srgbClr val="9CDCFE"/>
                </a:solidFill>
                <a:latin typeface="Courier New"/>
                <a:ea typeface="Courier New"/>
                <a:cs typeface="Courier New"/>
                <a:sym typeface="Courier New"/>
              </a:rPr>
              <a:t>prop1</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prop2</a:t>
            </a:r>
            <a:r>
              <a:rPr lang="es" sz="1250">
                <a:solidFill>
                  <a:srgbClr val="D4D4D4"/>
                </a:solidFill>
                <a:latin typeface="Courier New"/>
                <a:ea typeface="Courier New"/>
                <a:cs typeface="Courier New"/>
                <a:sym typeface="Courier New"/>
              </a:rPr>
              <a:t> } = </a:t>
            </a:r>
            <a:r>
              <a:rPr lang="es" sz="1250">
                <a:solidFill>
                  <a:srgbClr val="9CDCFE"/>
                </a:solidFill>
                <a:latin typeface="Courier New"/>
                <a:ea typeface="Courier New"/>
                <a:cs typeface="Courier New"/>
                <a:sym typeface="Courier New"/>
              </a:rPr>
              <a:t>objeto</a:t>
            </a:r>
            <a:endParaRPr sz="17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2"/>
          <p:cNvSpPr txBox="1"/>
          <p:nvPr/>
        </p:nvSpPr>
        <p:spPr>
          <a:xfrm>
            <a:off x="475500" y="820150"/>
            <a:ext cx="4730100" cy="72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900">
                <a:solidFill>
                  <a:schemeClr val="dk1"/>
                </a:solidFill>
                <a:latin typeface="DM Sans"/>
                <a:ea typeface="DM Sans"/>
                <a:cs typeface="DM Sans"/>
                <a:sym typeface="DM Sans"/>
              </a:rPr>
              <a:t>Desestructuración</a:t>
            </a:r>
            <a:endParaRPr b="1" sz="3900">
              <a:solidFill>
                <a:schemeClr val="dk1"/>
              </a:solidFill>
              <a:latin typeface="DM Sans"/>
              <a:ea typeface="DM Sans"/>
              <a:cs typeface="DM Sans"/>
              <a:sym typeface="DM Sans"/>
            </a:endParaRPr>
          </a:p>
        </p:txBody>
      </p:sp>
      <p:sp>
        <p:nvSpPr>
          <p:cNvPr id="367" name="Google Shape;367;p52"/>
          <p:cNvSpPr txBox="1"/>
          <p:nvPr/>
        </p:nvSpPr>
        <p:spPr>
          <a:xfrm>
            <a:off x="457725" y="2211625"/>
            <a:ext cx="43443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Es decir, los nombres de las variables deben coincidir exactamente con los nombres de las propiedades que queremos obtener del objeto.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En el ejemplo anterior, podemos desestructurar el objeto de la siguiente forma:</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68" name="Google Shape;368;p52"/>
          <p:cNvSpPr txBox="1"/>
          <p:nvPr/>
        </p:nvSpPr>
        <p:spPr>
          <a:xfrm>
            <a:off x="5090100" y="1796150"/>
            <a:ext cx="3578400" cy="23439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usuario</a:t>
            </a:r>
            <a:r>
              <a:rPr lang="es" sz="1150">
                <a:solidFill>
                  <a:srgbClr val="D4D4D4"/>
                </a:solidFill>
                <a:latin typeface="Courier New"/>
                <a:ea typeface="Courier New"/>
                <a:cs typeface="Courier New"/>
                <a:sym typeface="Courier New"/>
              </a:rPr>
              <a:t> =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"John Doe"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edad:</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32</a:t>
            </a:r>
            <a:endParaRPr sz="11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 </a:t>
            </a:r>
            <a:r>
              <a:rPr lang="es" sz="1150">
                <a:solidFill>
                  <a:srgbClr val="4FC1FF"/>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edad </a:t>
            </a:r>
            <a:r>
              <a:rPr lang="es" sz="1150">
                <a:solidFill>
                  <a:srgbClr val="D4D4D4"/>
                </a:solidFill>
                <a:latin typeface="Courier New"/>
                <a:ea typeface="Courier New"/>
                <a:cs typeface="Courier New"/>
                <a:sym typeface="Courier New"/>
              </a:rPr>
              <a:t>} = </a:t>
            </a:r>
            <a:r>
              <a:rPr lang="es" sz="1150">
                <a:solidFill>
                  <a:srgbClr val="4FC1FF"/>
                </a:solidFill>
                <a:latin typeface="Courier New"/>
                <a:ea typeface="Courier New"/>
                <a:cs typeface="Courier New"/>
                <a:sym typeface="Courier New"/>
              </a:rPr>
              <a:t>usuario</a:t>
            </a:r>
            <a:endParaRPr sz="11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"John Doe"</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edad</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32</a:t>
            </a:r>
            <a:endParaRPr sz="1150">
              <a:solidFill>
                <a:srgbClr val="6A9955"/>
              </a:solidFill>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3"/>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Desestructuración</a:t>
            </a:r>
            <a:endParaRPr b="1" sz="4000">
              <a:solidFill>
                <a:schemeClr val="dk1"/>
              </a:solidFill>
              <a:latin typeface="DM Sans"/>
              <a:ea typeface="DM Sans"/>
              <a:cs typeface="DM Sans"/>
              <a:sym typeface="DM Sans"/>
            </a:endParaRPr>
          </a:p>
        </p:txBody>
      </p:sp>
      <p:sp>
        <p:nvSpPr>
          <p:cNvPr id="374" name="Google Shape;374;p53"/>
          <p:cNvSpPr txBox="1"/>
          <p:nvPr/>
        </p:nvSpPr>
        <p:spPr>
          <a:xfrm>
            <a:off x="3649500" y="2211613"/>
            <a:ext cx="49872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Si intentamos desestructurar una propiedad inexistente en el objeto, obtendremos undefined.</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Cada propiedad que queramos desestructurar del objeto las declaramos separadas por comas.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latin typeface="DM Sans"/>
                <a:ea typeface="DM Sans"/>
                <a:cs typeface="DM Sans"/>
                <a:sym typeface="DM Sans"/>
              </a:rPr>
              <a:t>Recordemos</a:t>
            </a:r>
            <a:r>
              <a:rPr lang="es" sz="1350">
                <a:latin typeface="DM Sans"/>
                <a:ea typeface="DM Sans"/>
                <a:cs typeface="DM Sans"/>
                <a:sym typeface="DM Sans"/>
              </a:rPr>
              <a:t> que en este caso y en los anteriores, estamos declarando variables con los nombres nombre, edad, y teléfono; </a:t>
            </a:r>
            <a:r>
              <a:rPr b="1" lang="es" sz="1350">
                <a:latin typeface="DM Sans"/>
                <a:ea typeface="DM Sans"/>
                <a:cs typeface="DM Sans"/>
                <a:sym typeface="DM Sans"/>
              </a:rPr>
              <a:t>por lo que luego las referenciamos con este nombre.</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375" name="Google Shape;375;p53"/>
          <p:cNvPicPr preferRelativeResize="0"/>
          <p:nvPr/>
        </p:nvPicPr>
        <p:blipFill>
          <a:blip r:embed="rId3">
            <a:alphaModFix/>
          </a:blip>
          <a:stretch>
            <a:fillRect/>
          </a:stretch>
        </p:blipFill>
        <p:spPr>
          <a:xfrm>
            <a:off x="0" y="0"/>
            <a:ext cx="3297374" cy="5143500"/>
          </a:xfrm>
          <a:prstGeom prst="rect">
            <a:avLst/>
          </a:prstGeom>
          <a:noFill/>
          <a:ln>
            <a:noFill/>
          </a:ln>
        </p:spPr>
      </p:pic>
      <p:sp>
        <p:nvSpPr>
          <p:cNvPr id="376" name="Google Shape;376;p53"/>
          <p:cNvSpPr txBox="1"/>
          <p:nvPr/>
        </p:nvSpPr>
        <p:spPr>
          <a:xfrm>
            <a:off x="0" y="0"/>
            <a:ext cx="32973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usuario</a:t>
            </a:r>
            <a:r>
              <a:rPr lang="es" sz="1250">
                <a:solidFill>
                  <a:srgbClr val="D4D4D4"/>
                </a:solidFill>
                <a:latin typeface="Courier New"/>
                <a:ea typeface="Courier New"/>
                <a:cs typeface="Courier New"/>
                <a:sym typeface="Courier New"/>
              </a:rPr>
              <a:t> =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nombre:</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"John Doe"</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edad:</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32</a:t>
            </a:r>
            <a:endParaRPr sz="12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 </a:t>
            </a:r>
            <a:r>
              <a:rPr lang="es" sz="1250">
                <a:solidFill>
                  <a:srgbClr val="4FC1FF"/>
                </a:solidFill>
                <a:latin typeface="Courier New"/>
                <a:ea typeface="Courier New"/>
                <a:cs typeface="Courier New"/>
                <a:sym typeface="Courier New"/>
              </a:rPr>
              <a:t>telefono</a:t>
            </a:r>
            <a:r>
              <a:rPr lang="es" sz="1250">
                <a:solidFill>
                  <a:srgbClr val="D4D4D4"/>
                </a:solidFill>
                <a:latin typeface="Courier New"/>
                <a:ea typeface="Courier New"/>
                <a:cs typeface="Courier New"/>
                <a:sym typeface="Courier New"/>
              </a:rPr>
              <a:t> } = </a:t>
            </a:r>
            <a:r>
              <a:rPr lang="es" sz="1250">
                <a:solidFill>
                  <a:srgbClr val="4FC1FF"/>
                </a:solidFill>
                <a:latin typeface="Courier New"/>
                <a:ea typeface="Courier New"/>
                <a:cs typeface="Courier New"/>
                <a:sym typeface="Courier New"/>
              </a:rPr>
              <a:t>usuario</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undefined</a:t>
            </a:r>
            <a:endParaRPr sz="1900">
              <a:solidFill>
                <a:srgbClr val="000000"/>
              </a:solidFill>
              <a:latin typeface="Helvetica Neue Light"/>
              <a:ea typeface="Helvetica Neue Light"/>
              <a:cs typeface="Helvetica Neue Light"/>
              <a:sym typeface="Helvetica Neue Light"/>
            </a:endParaRPr>
          </a:p>
        </p:txBody>
      </p:sp>
      <p:sp>
        <p:nvSpPr>
          <p:cNvPr id="377" name="Google Shape;377;p53"/>
          <p:cNvSpPr/>
          <p:nvPr/>
        </p:nvSpPr>
        <p:spPr>
          <a:xfrm>
            <a:off x="3649500" y="3253300"/>
            <a:ext cx="4860300" cy="1015800"/>
          </a:xfrm>
          <a:prstGeom prst="rect">
            <a:avLst/>
          </a:prstGeom>
          <a:noFill/>
          <a:ln cap="flat" cmpd="sng" w="1905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8"/>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8"/>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76" name="Google Shape;76;p18"/>
          <p:cNvSpPr/>
          <p:nvPr/>
        </p:nvSpPr>
        <p:spPr>
          <a:xfrm>
            <a:off x="1072456" y="2942125"/>
            <a:ext cx="1293600" cy="5364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100">
                <a:solidFill>
                  <a:srgbClr val="FFFFFF"/>
                </a:solidFill>
                <a:latin typeface="DM Sans"/>
                <a:ea typeface="DM Sans"/>
                <a:cs typeface="DM Sans"/>
                <a:sym typeface="DM Sans"/>
              </a:rPr>
              <a:t>Desestructuración</a:t>
            </a:r>
            <a:endParaRPr sz="1100">
              <a:solidFill>
                <a:srgbClr val="FFFFFF"/>
              </a:solidFill>
              <a:latin typeface="DM Sans"/>
              <a:ea typeface="DM Sans"/>
              <a:cs typeface="DM Sans"/>
              <a:sym typeface="DM Sans"/>
            </a:endParaRPr>
          </a:p>
        </p:txBody>
      </p:sp>
      <p:sp>
        <p:nvSpPr>
          <p:cNvPr id="77" name="Google Shape;77;p18"/>
          <p:cNvSpPr/>
          <p:nvPr/>
        </p:nvSpPr>
        <p:spPr>
          <a:xfrm>
            <a:off x="1072456" y="1411890"/>
            <a:ext cx="1293600" cy="5364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Operadores y condicionales avanzados</a:t>
            </a:r>
            <a:endParaRPr sz="1200">
              <a:solidFill>
                <a:srgbClr val="FFFFFF"/>
              </a:solidFill>
              <a:latin typeface="DM Sans"/>
              <a:ea typeface="DM Sans"/>
              <a:cs typeface="DM Sans"/>
              <a:sym typeface="DM Sans"/>
            </a:endParaRPr>
          </a:p>
        </p:txBody>
      </p:sp>
      <p:sp>
        <p:nvSpPr>
          <p:cNvPr id="78" name="Google Shape;78;p18"/>
          <p:cNvSpPr/>
          <p:nvPr/>
        </p:nvSpPr>
        <p:spPr>
          <a:xfrm>
            <a:off x="1072456" y="3735541"/>
            <a:ext cx="1293600" cy="5364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Spread</a:t>
            </a:r>
            <a:endParaRPr sz="1200">
              <a:solidFill>
                <a:srgbClr val="FFFFFF"/>
              </a:solidFill>
              <a:latin typeface="DM Sans"/>
              <a:ea typeface="DM Sans"/>
              <a:cs typeface="DM Sans"/>
              <a:sym typeface="DM Sans"/>
            </a:endParaRPr>
          </a:p>
        </p:txBody>
      </p:sp>
      <p:cxnSp>
        <p:nvCxnSpPr>
          <p:cNvPr id="79" name="Google Shape;79;p18"/>
          <p:cNvCxnSpPr>
            <a:stCxn id="76" idx="2"/>
            <a:endCxn id="78" idx="0"/>
          </p:cNvCxnSpPr>
          <p:nvPr/>
        </p:nvCxnSpPr>
        <p:spPr>
          <a:xfrm>
            <a:off x="1719256" y="3478525"/>
            <a:ext cx="0" cy="257100"/>
          </a:xfrm>
          <a:prstGeom prst="straightConnector1">
            <a:avLst/>
          </a:prstGeom>
          <a:noFill/>
          <a:ln cap="flat" cmpd="sng" w="9525">
            <a:solidFill>
              <a:srgbClr val="CCCCCC"/>
            </a:solidFill>
            <a:prstDash val="solid"/>
            <a:round/>
            <a:headEnd len="med" w="med" type="oval"/>
            <a:tailEnd len="med" w="med" type="oval"/>
          </a:ln>
        </p:spPr>
      </p:cxnSp>
      <p:cxnSp>
        <p:nvCxnSpPr>
          <p:cNvPr id="80" name="Google Shape;80;p18"/>
          <p:cNvCxnSpPr>
            <a:stCxn id="76" idx="0"/>
            <a:endCxn id="77" idx="2"/>
          </p:cNvCxnSpPr>
          <p:nvPr/>
        </p:nvCxnSpPr>
        <p:spPr>
          <a:xfrm rot="10800000">
            <a:off x="1719256" y="1948225"/>
            <a:ext cx="0" cy="993900"/>
          </a:xfrm>
          <a:prstGeom prst="straightConnector1">
            <a:avLst/>
          </a:prstGeom>
          <a:noFill/>
          <a:ln cap="flat" cmpd="sng" w="9525">
            <a:solidFill>
              <a:srgbClr val="CCCCCC"/>
            </a:solidFill>
            <a:prstDash val="solid"/>
            <a:round/>
            <a:headEnd len="med" w="med" type="oval"/>
            <a:tailEnd len="med" w="med" type="oval"/>
          </a:ln>
        </p:spPr>
      </p:cxnSp>
      <p:pic>
        <p:nvPicPr>
          <p:cNvPr id="81" name="Google Shape;81;p18"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82" name="Google Shape;82;p18"/>
          <p:cNvSpPr/>
          <p:nvPr/>
        </p:nvSpPr>
        <p:spPr>
          <a:xfrm>
            <a:off x="2829945" y="1529001"/>
            <a:ext cx="1251300" cy="241800"/>
          </a:xfrm>
          <a:prstGeom prst="rect">
            <a:avLst/>
          </a:prstGeom>
          <a:solidFill>
            <a:srgbClr val="393B43"/>
          </a:solidFill>
          <a:ln cap="flat" cmpd="sng" w="9525">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chemeClr val="lt1"/>
                </a:solidFill>
                <a:latin typeface="DM Sans"/>
                <a:ea typeface="DM Sans"/>
                <a:cs typeface="DM Sans"/>
                <a:sym typeface="DM Sans"/>
              </a:rPr>
              <a:t>Sugar Syntax</a:t>
            </a:r>
            <a:endParaRPr sz="1100">
              <a:solidFill>
                <a:schemeClr val="lt1"/>
              </a:solidFill>
              <a:latin typeface="DM Sans"/>
              <a:ea typeface="DM Sans"/>
              <a:cs typeface="DM Sans"/>
              <a:sym typeface="DM Sans"/>
            </a:endParaRPr>
          </a:p>
        </p:txBody>
      </p:sp>
      <p:cxnSp>
        <p:nvCxnSpPr>
          <p:cNvPr id="83" name="Google Shape;83;p18"/>
          <p:cNvCxnSpPr>
            <a:endCxn id="82" idx="1"/>
          </p:cNvCxnSpPr>
          <p:nvPr/>
        </p:nvCxnSpPr>
        <p:spPr>
          <a:xfrm>
            <a:off x="2366145" y="1644201"/>
            <a:ext cx="463800" cy="5700"/>
          </a:xfrm>
          <a:prstGeom prst="straightConnector1">
            <a:avLst/>
          </a:prstGeom>
          <a:noFill/>
          <a:ln cap="flat" cmpd="sng" w="9525">
            <a:solidFill>
              <a:srgbClr val="CCCCCC"/>
            </a:solidFill>
            <a:prstDash val="solid"/>
            <a:round/>
            <a:headEnd len="med" w="med" type="oval"/>
            <a:tailEnd len="med" w="med" type="oval"/>
          </a:ln>
        </p:spPr>
      </p:cxnSp>
      <p:sp>
        <p:nvSpPr>
          <p:cNvPr id="84" name="Google Shape;84;p18"/>
          <p:cNvSpPr/>
          <p:nvPr/>
        </p:nvSpPr>
        <p:spPr>
          <a:xfrm>
            <a:off x="4943306" y="899375"/>
            <a:ext cx="1892700" cy="241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Operador ++</a:t>
            </a:r>
            <a:endParaRPr sz="1100">
              <a:solidFill>
                <a:srgbClr val="222222"/>
              </a:solidFill>
              <a:latin typeface="DM Sans"/>
              <a:ea typeface="DM Sans"/>
              <a:cs typeface="DM Sans"/>
              <a:sym typeface="DM Sans"/>
            </a:endParaRPr>
          </a:p>
        </p:txBody>
      </p:sp>
      <p:sp>
        <p:nvSpPr>
          <p:cNvPr id="85" name="Google Shape;85;p18"/>
          <p:cNvSpPr/>
          <p:nvPr/>
        </p:nvSpPr>
        <p:spPr>
          <a:xfrm>
            <a:off x="4943306" y="1211229"/>
            <a:ext cx="1892700" cy="241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Operador Ternario</a:t>
            </a:r>
            <a:endParaRPr sz="1100">
              <a:solidFill>
                <a:srgbClr val="222222"/>
              </a:solidFill>
              <a:latin typeface="DM Sans"/>
              <a:ea typeface="DM Sans"/>
              <a:cs typeface="DM Sans"/>
              <a:sym typeface="DM Sans"/>
            </a:endParaRPr>
          </a:p>
        </p:txBody>
      </p:sp>
      <p:sp>
        <p:nvSpPr>
          <p:cNvPr id="86" name="Google Shape;86;p18"/>
          <p:cNvSpPr/>
          <p:nvPr/>
        </p:nvSpPr>
        <p:spPr>
          <a:xfrm>
            <a:off x="4943306" y="1523084"/>
            <a:ext cx="1892700" cy="241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Operador Lógico AND</a:t>
            </a:r>
            <a:endParaRPr sz="1100">
              <a:solidFill>
                <a:srgbClr val="222222"/>
              </a:solidFill>
              <a:latin typeface="DM Sans"/>
              <a:ea typeface="DM Sans"/>
              <a:cs typeface="DM Sans"/>
              <a:sym typeface="DM Sans"/>
            </a:endParaRPr>
          </a:p>
        </p:txBody>
      </p:sp>
      <p:sp>
        <p:nvSpPr>
          <p:cNvPr id="87" name="Google Shape;87;p18"/>
          <p:cNvSpPr/>
          <p:nvPr/>
        </p:nvSpPr>
        <p:spPr>
          <a:xfrm>
            <a:off x="4943306" y="1834938"/>
            <a:ext cx="1892700" cy="241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Operador Lógico OR</a:t>
            </a:r>
            <a:endParaRPr sz="1100">
              <a:solidFill>
                <a:srgbClr val="222222"/>
              </a:solidFill>
              <a:latin typeface="DM Sans"/>
              <a:ea typeface="DM Sans"/>
              <a:cs typeface="DM Sans"/>
              <a:sym typeface="DM Sans"/>
            </a:endParaRPr>
          </a:p>
        </p:txBody>
      </p:sp>
      <p:sp>
        <p:nvSpPr>
          <p:cNvPr id="88" name="Google Shape;88;p18"/>
          <p:cNvSpPr/>
          <p:nvPr/>
        </p:nvSpPr>
        <p:spPr>
          <a:xfrm>
            <a:off x="4943300" y="2146800"/>
            <a:ext cx="1892700" cy="3177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Operador Nullish Coalescing</a:t>
            </a:r>
            <a:endParaRPr sz="1100">
              <a:solidFill>
                <a:srgbClr val="222222"/>
              </a:solidFill>
              <a:latin typeface="DM Sans"/>
              <a:ea typeface="DM Sans"/>
              <a:cs typeface="DM Sans"/>
              <a:sym typeface="DM Sans"/>
            </a:endParaRPr>
          </a:p>
        </p:txBody>
      </p:sp>
      <p:cxnSp>
        <p:nvCxnSpPr>
          <p:cNvPr id="89" name="Google Shape;89;p18"/>
          <p:cNvCxnSpPr>
            <a:stCxn id="84" idx="1"/>
            <a:endCxn id="82" idx="3"/>
          </p:cNvCxnSpPr>
          <p:nvPr/>
        </p:nvCxnSpPr>
        <p:spPr>
          <a:xfrm flipH="1">
            <a:off x="4081106" y="1020275"/>
            <a:ext cx="862200" cy="629700"/>
          </a:xfrm>
          <a:prstGeom prst="bentConnector3">
            <a:avLst>
              <a:gd fmla="val 50002" name="adj1"/>
            </a:avLst>
          </a:prstGeom>
          <a:noFill/>
          <a:ln cap="flat" cmpd="sng" w="9525">
            <a:solidFill>
              <a:srgbClr val="D4D4D4"/>
            </a:solidFill>
            <a:prstDash val="solid"/>
            <a:round/>
            <a:headEnd len="med" w="med" type="oval"/>
            <a:tailEnd len="med" w="med" type="none"/>
          </a:ln>
        </p:spPr>
      </p:cxnSp>
      <p:cxnSp>
        <p:nvCxnSpPr>
          <p:cNvPr id="90" name="Google Shape;90;p18"/>
          <p:cNvCxnSpPr>
            <a:stCxn id="85" idx="1"/>
            <a:endCxn id="82" idx="3"/>
          </p:cNvCxnSpPr>
          <p:nvPr/>
        </p:nvCxnSpPr>
        <p:spPr>
          <a:xfrm flipH="1">
            <a:off x="4081106" y="1332129"/>
            <a:ext cx="862200" cy="317700"/>
          </a:xfrm>
          <a:prstGeom prst="bentConnector3">
            <a:avLst>
              <a:gd fmla="val 50002" name="adj1"/>
            </a:avLst>
          </a:prstGeom>
          <a:noFill/>
          <a:ln cap="flat" cmpd="sng" w="9525">
            <a:solidFill>
              <a:srgbClr val="D4D4D4"/>
            </a:solidFill>
            <a:prstDash val="solid"/>
            <a:round/>
            <a:headEnd len="med" w="med" type="oval"/>
            <a:tailEnd len="med" w="med" type="none"/>
          </a:ln>
        </p:spPr>
      </p:cxnSp>
      <p:cxnSp>
        <p:nvCxnSpPr>
          <p:cNvPr id="91" name="Google Shape;91;p18"/>
          <p:cNvCxnSpPr>
            <a:stCxn id="86" idx="1"/>
            <a:endCxn id="82" idx="3"/>
          </p:cNvCxnSpPr>
          <p:nvPr/>
        </p:nvCxnSpPr>
        <p:spPr>
          <a:xfrm flipH="1">
            <a:off x="4081106" y="1643984"/>
            <a:ext cx="862200" cy="6000"/>
          </a:xfrm>
          <a:prstGeom prst="bentConnector3">
            <a:avLst>
              <a:gd fmla="val 50002" name="adj1"/>
            </a:avLst>
          </a:prstGeom>
          <a:noFill/>
          <a:ln cap="flat" cmpd="sng" w="9525">
            <a:solidFill>
              <a:srgbClr val="D4D4D4"/>
            </a:solidFill>
            <a:prstDash val="solid"/>
            <a:round/>
            <a:headEnd len="med" w="med" type="oval"/>
            <a:tailEnd len="med" w="med" type="none"/>
          </a:ln>
        </p:spPr>
      </p:cxnSp>
      <p:cxnSp>
        <p:nvCxnSpPr>
          <p:cNvPr id="92" name="Google Shape;92;p18"/>
          <p:cNvCxnSpPr>
            <a:stCxn id="87" idx="1"/>
            <a:endCxn id="82" idx="3"/>
          </p:cNvCxnSpPr>
          <p:nvPr/>
        </p:nvCxnSpPr>
        <p:spPr>
          <a:xfrm rot="10800000">
            <a:off x="4081106" y="1649838"/>
            <a:ext cx="862200" cy="306000"/>
          </a:xfrm>
          <a:prstGeom prst="bentConnector3">
            <a:avLst>
              <a:gd fmla="val 50002" name="adj1"/>
            </a:avLst>
          </a:prstGeom>
          <a:noFill/>
          <a:ln cap="flat" cmpd="sng" w="9525">
            <a:solidFill>
              <a:srgbClr val="D4D4D4"/>
            </a:solidFill>
            <a:prstDash val="solid"/>
            <a:round/>
            <a:headEnd len="med" w="med" type="oval"/>
            <a:tailEnd len="med" w="med" type="none"/>
          </a:ln>
        </p:spPr>
      </p:cxnSp>
      <p:cxnSp>
        <p:nvCxnSpPr>
          <p:cNvPr id="93" name="Google Shape;93;p18"/>
          <p:cNvCxnSpPr>
            <a:stCxn id="88" idx="1"/>
            <a:endCxn id="82" idx="3"/>
          </p:cNvCxnSpPr>
          <p:nvPr/>
        </p:nvCxnSpPr>
        <p:spPr>
          <a:xfrm rot="10800000">
            <a:off x="4081100" y="1649850"/>
            <a:ext cx="862200" cy="655800"/>
          </a:xfrm>
          <a:prstGeom prst="bentConnector3">
            <a:avLst>
              <a:gd fmla="val 49992" name="adj1"/>
            </a:avLst>
          </a:prstGeom>
          <a:noFill/>
          <a:ln cap="flat" cmpd="sng" w="9525">
            <a:solidFill>
              <a:srgbClr val="D4D4D4"/>
            </a:solidFill>
            <a:prstDash val="solid"/>
            <a:round/>
            <a:headEnd len="med" w="med" type="oval"/>
            <a:tailEnd len="med" w="med" type="none"/>
          </a:ln>
        </p:spPr>
      </p:cxnSp>
      <p:sp>
        <p:nvSpPr>
          <p:cNvPr id="94" name="Google Shape;94;p18"/>
          <p:cNvSpPr/>
          <p:nvPr/>
        </p:nvSpPr>
        <p:spPr>
          <a:xfrm>
            <a:off x="2829950" y="3735375"/>
            <a:ext cx="1251300" cy="3285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chemeClr val="lt1"/>
                </a:solidFill>
                <a:latin typeface="DM Sans"/>
                <a:ea typeface="DM Sans"/>
                <a:cs typeface="DM Sans"/>
                <a:sym typeface="DM Sans"/>
              </a:rPr>
              <a:t>Spread de Arrays</a:t>
            </a:r>
            <a:endParaRPr sz="1100">
              <a:solidFill>
                <a:schemeClr val="lt1"/>
              </a:solidFill>
              <a:latin typeface="DM Sans"/>
              <a:ea typeface="DM Sans"/>
              <a:cs typeface="DM Sans"/>
              <a:sym typeface="DM Sans"/>
            </a:endParaRPr>
          </a:p>
        </p:txBody>
      </p:sp>
      <p:sp>
        <p:nvSpPr>
          <p:cNvPr id="95" name="Google Shape;95;p18"/>
          <p:cNvSpPr/>
          <p:nvPr/>
        </p:nvSpPr>
        <p:spPr>
          <a:xfrm>
            <a:off x="2829932" y="4133922"/>
            <a:ext cx="1251300" cy="4578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chemeClr val="lt1"/>
                </a:solidFill>
                <a:latin typeface="Helvetica Neue"/>
                <a:ea typeface="Helvetica Neue"/>
                <a:cs typeface="Helvetica Neue"/>
                <a:sym typeface="Helvetica Neue"/>
              </a:rPr>
              <a:t>Spread de Objetos</a:t>
            </a:r>
            <a:endParaRPr sz="1100">
              <a:solidFill>
                <a:schemeClr val="lt1"/>
              </a:solidFill>
              <a:latin typeface="Helvetica Neue"/>
              <a:ea typeface="Helvetica Neue"/>
              <a:cs typeface="Helvetica Neue"/>
              <a:sym typeface="Helvetica Neue"/>
            </a:endParaRPr>
          </a:p>
        </p:txBody>
      </p:sp>
      <p:cxnSp>
        <p:nvCxnSpPr>
          <p:cNvPr id="96" name="Google Shape;96;p18"/>
          <p:cNvCxnSpPr>
            <a:stCxn id="94" idx="1"/>
          </p:cNvCxnSpPr>
          <p:nvPr/>
        </p:nvCxnSpPr>
        <p:spPr>
          <a:xfrm flipH="1">
            <a:off x="2366150" y="3899625"/>
            <a:ext cx="463800" cy="123300"/>
          </a:xfrm>
          <a:prstGeom prst="bentConnector3">
            <a:avLst>
              <a:gd fmla="val 50000" name="adj1"/>
            </a:avLst>
          </a:prstGeom>
          <a:noFill/>
          <a:ln cap="flat" cmpd="sng" w="9525">
            <a:solidFill>
              <a:srgbClr val="D4D4D4"/>
            </a:solidFill>
            <a:prstDash val="solid"/>
            <a:round/>
            <a:headEnd len="med" w="med" type="oval"/>
            <a:tailEnd len="med" w="med" type="none"/>
          </a:ln>
        </p:spPr>
      </p:cxnSp>
      <p:cxnSp>
        <p:nvCxnSpPr>
          <p:cNvPr id="97" name="Google Shape;97;p18"/>
          <p:cNvCxnSpPr>
            <a:stCxn id="95" idx="1"/>
          </p:cNvCxnSpPr>
          <p:nvPr/>
        </p:nvCxnSpPr>
        <p:spPr>
          <a:xfrm rot="10800000">
            <a:off x="2366132" y="4022922"/>
            <a:ext cx="463800" cy="339900"/>
          </a:xfrm>
          <a:prstGeom prst="bentConnector3">
            <a:avLst>
              <a:gd fmla="val 50000" name="adj1"/>
            </a:avLst>
          </a:prstGeom>
          <a:noFill/>
          <a:ln cap="flat" cmpd="sng" w="9525">
            <a:solidFill>
              <a:srgbClr val="D4D4D4"/>
            </a:solidFill>
            <a:prstDash val="solid"/>
            <a:round/>
            <a:headEnd len="med" w="med" type="oval"/>
            <a:tailEnd len="med" w="med" type="none"/>
          </a:ln>
        </p:spPr>
      </p:cxnSp>
      <p:sp>
        <p:nvSpPr>
          <p:cNvPr id="98" name="Google Shape;98;p18"/>
          <p:cNvSpPr/>
          <p:nvPr/>
        </p:nvSpPr>
        <p:spPr>
          <a:xfrm>
            <a:off x="2829956" y="2907792"/>
            <a:ext cx="1251300" cy="241800"/>
          </a:xfrm>
          <a:prstGeom prst="rect">
            <a:avLst/>
          </a:prstGeom>
          <a:solidFill>
            <a:srgbClr val="393B4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chemeClr val="lt1"/>
                </a:solidFill>
                <a:latin typeface="DM Sans"/>
                <a:ea typeface="DM Sans"/>
                <a:cs typeface="DM Sans"/>
                <a:sym typeface="DM Sans"/>
              </a:rPr>
              <a:t>Alias</a:t>
            </a:r>
            <a:endParaRPr sz="1100">
              <a:solidFill>
                <a:schemeClr val="lt1"/>
              </a:solidFill>
              <a:latin typeface="DM Sans"/>
              <a:ea typeface="DM Sans"/>
              <a:cs typeface="DM Sans"/>
              <a:sym typeface="DM Sans"/>
            </a:endParaRPr>
          </a:p>
        </p:txBody>
      </p:sp>
      <p:cxnSp>
        <p:nvCxnSpPr>
          <p:cNvPr id="99" name="Google Shape;99;p18"/>
          <p:cNvCxnSpPr>
            <a:endCxn id="98" idx="1"/>
          </p:cNvCxnSpPr>
          <p:nvPr/>
        </p:nvCxnSpPr>
        <p:spPr>
          <a:xfrm>
            <a:off x="2366156" y="3028692"/>
            <a:ext cx="463800" cy="0"/>
          </a:xfrm>
          <a:prstGeom prst="straightConnector1">
            <a:avLst/>
          </a:prstGeom>
          <a:noFill/>
          <a:ln cap="flat" cmpd="sng" w="9525">
            <a:solidFill>
              <a:srgbClr val="CCCCCC"/>
            </a:solidFill>
            <a:prstDash val="solid"/>
            <a:round/>
            <a:headEnd len="med" w="med" type="oval"/>
            <a:tailEnd len="med" w="med" type="oval"/>
          </a:ln>
        </p:spPr>
      </p:cxnSp>
      <p:sp>
        <p:nvSpPr>
          <p:cNvPr id="100" name="Google Shape;100;p18"/>
          <p:cNvSpPr/>
          <p:nvPr/>
        </p:nvSpPr>
        <p:spPr>
          <a:xfrm>
            <a:off x="4943315" y="2717797"/>
            <a:ext cx="1892700" cy="316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Desestructuración en Parámetros</a:t>
            </a:r>
            <a:endParaRPr sz="1100">
              <a:solidFill>
                <a:srgbClr val="222222"/>
              </a:solidFill>
              <a:latin typeface="DM Sans"/>
              <a:ea typeface="DM Sans"/>
              <a:cs typeface="DM Sans"/>
              <a:sym typeface="DM Sans"/>
            </a:endParaRPr>
          </a:p>
        </p:txBody>
      </p:sp>
      <p:sp>
        <p:nvSpPr>
          <p:cNvPr id="101" name="Google Shape;101;p18"/>
          <p:cNvSpPr/>
          <p:nvPr/>
        </p:nvSpPr>
        <p:spPr>
          <a:xfrm>
            <a:off x="4943315" y="3126335"/>
            <a:ext cx="1892700" cy="316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222222"/>
                </a:solidFill>
                <a:latin typeface="DM Sans"/>
                <a:ea typeface="DM Sans"/>
                <a:cs typeface="DM Sans"/>
                <a:sym typeface="DM Sans"/>
              </a:rPr>
              <a:t>Desestructuración de Arrays</a:t>
            </a:r>
            <a:endParaRPr sz="1100">
              <a:solidFill>
                <a:srgbClr val="222222"/>
              </a:solidFill>
              <a:latin typeface="DM Sans"/>
              <a:ea typeface="DM Sans"/>
              <a:cs typeface="DM Sans"/>
              <a:sym typeface="DM Sans"/>
            </a:endParaRPr>
          </a:p>
        </p:txBody>
      </p:sp>
      <p:cxnSp>
        <p:nvCxnSpPr>
          <p:cNvPr id="102" name="Google Shape;102;p18"/>
          <p:cNvCxnSpPr>
            <a:stCxn id="100" idx="1"/>
            <a:endCxn id="98" idx="3"/>
          </p:cNvCxnSpPr>
          <p:nvPr/>
        </p:nvCxnSpPr>
        <p:spPr>
          <a:xfrm flipH="1">
            <a:off x="4081115" y="2876197"/>
            <a:ext cx="862200" cy="152400"/>
          </a:xfrm>
          <a:prstGeom prst="bentConnector3">
            <a:avLst>
              <a:gd fmla="val 50002" name="adj1"/>
            </a:avLst>
          </a:prstGeom>
          <a:noFill/>
          <a:ln cap="flat" cmpd="sng" w="9525">
            <a:solidFill>
              <a:srgbClr val="D4D4D4"/>
            </a:solidFill>
            <a:prstDash val="solid"/>
            <a:round/>
            <a:headEnd len="med" w="med" type="oval"/>
            <a:tailEnd len="med" w="med" type="none"/>
          </a:ln>
        </p:spPr>
      </p:cxnSp>
      <p:cxnSp>
        <p:nvCxnSpPr>
          <p:cNvPr id="103" name="Google Shape;103;p18"/>
          <p:cNvCxnSpPr>
            <a:stCxn id="101" idx="1"/>
            <a:endCxn id="98" idx="3"/>
          </p:cNvCxnSpPr>
          <p:nvPr/>
        </p:nvCxnSpPr>
        <p:spPr>
          <a:xfrm rot="10800000">
            <a:off x="4081115" y="3028835"/>
            <a:ext cx="862200" cy="255900"/>
          </a:xfrm>
          <a:prstGeom prst="bentConnector3">
            <a:avLst>
              <a:gd fmla="val 50002" name="adj1"/>
            </a:avLst>
          </a:prstGeom>
          <a:noFill/>
          <a:ln cap="flat" cmpd="sng" w="9525">
            <a:solidFill>
              <a:srgbClr val="D4D4D4"/>
            </a:solidFill>
            <a:prstDash val="solid"/>
            <a:round/>
            <a:headEnd len="med" w="med" type="oval"/>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54"/>
          <p:cNvPicPr preferRelativeResize="0"/>
          <p:nvPr/>
        </p:nvPicPr>
        <p:blipFill>
          <a:blip r:embed="rId3">
            <a:alphaModFix/>
          </a:blip>
          <a:stretch>
            <a:fillRect/>
          </a:stretch>
        </p:blipFill>
        <p:spPr>
          <a:xfrm>
            <a:off x="5846650" y="0"/>
            <a:ext cx="3297374" cy="5143500"/>
          </a:xfrm>
          <a:prstGeom prst="rect">
            <a:avLst/>
          </a:prstGeom>
          <a:noFill/>
          <a:ln>
            <a:noFill/>
          </a:ln>
        </p:spPr>
      </p:pic>
      <p:sp>
        <p:nvSpPr>
          <p:cNvPr id="383" name="Google Shape;383;p54"/>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Desestructuración</a:t>
            </a:r>
            <a:endParaRPr b="1" sz="4000">
              <a:solidFill>
                <a:schemeClr val="dk1"/>
              </a:solidFill>
              <a:latin typeface="DM Sans"/>
              <a:ea typeface="DM Sans"/>
              <a:cs typeface="DM Sans"/>
              <a:sym typeface="DM Sans"/>
            </a:endParaRPr>
          </a:p>
        </p:txBody>
      </p:sp>
      <p:pic>
        <p:nvPicPr>
          <p:cNvPr id="384" name="Google Shape;384;p5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385" name="Google Shape;385;p54"/>
          <p:cNvSpPr txBox="1"/>
          <p:nvPr/>
        </p:nvSpPr>
        <p:spPr>
          <a:xfrm>
            <a:off x="549525" y="2192888"/>
            <a:ext cx="4987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 queremos acceder a propiedades más internas dentro de un objeto, es decir desestructurar alguna propiedad que sea a la vez un objeto, es posible hacerlo siguiendo el mismo patrón.</a:t>
            </a:r>
            <a:endParaRPr sz="1350">
              <a:latin typeface="DM Sans"/>
              <a:ea typeface="DM Sans"/>
              <a:cs typeface="DM Sans"/>
              <a:sym typeface="DM Sans"/>
            </a:endParaRPr>
          </a:p>
        </p:txBody>
      </p:sp>
      <p:sp>
        <p:nvSpPr>
          <p:cNvPr id="386" name="Google Shape;386;p54"/>
          <p:cNvSpPr txBox="1"/>
          <p:nvPr/>
        </p:nvSpPr>
        <p:spPr>
          <a:xfrm>
            <a:off x="5846650" y="0"/>
            <a:ext cx="3380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rgbClr val="000000"/>
              </a:buClr>
              <a:buSzPts val="1100"/>
              <a:buFont typeface="Arial"/>
              <a:buNone/>
            </a:pPr>
            <a:r>
              <a:rPr lang="es" sz="1550">
                <a:solidFill>
                  <a:srgbClr val="569CD6"/>
                </a:solidFill>
                <a:latin typeface="Courier New"/>
                <a:ea typeface="Courier New"/>
                <a:cs typeface="Courier New"/>
                <a:sym typeface="Courier New"/>
              </a:rPr>
              <a:t>const</a:t>
            </a:r>
            <a:r>
              <a:rPr lang="es" sz="1550">
                <a:solidFill>
                  <a:srgbClr val="D4D4D4"/>
                </a:solidFill>
                <a:latin typeface="Courier New"/>
                <a:ea typeface="Courier New"/>
                <a:cs typeface="Courier New"/>
                <a:sym typeface="Courier New"/>
              </a:rPr>
              <a:t> </a:t>
            </a:r>
            <a:r>
              <a:rPr lang="es" sz="1550">
                <a:solidFill>
                  <a:srgbClr val="4FC1FF"/>
                </a:solidFill>
                <a:latin typeface="Courier New"/>
                <a:ea typeface="Courier New"/>
                <a:cs typeface="Courier New"/>
                <a:sym typeface="Courier New"/>
              </a:rPr>
              <a:t>usuario</a:t>
            </a:r>
            <a:r>
              <a:rPr lang="es" sz="1550">
                <a:solidFill>
                  <a:srgbClr val="D4D4D4"/>
                </a:solidFill>
                <a:latin typeface="Courier New"/>
                <a:ea typeface="Courier New"/>
                <a:cs typeface="Courier New"/>
                <a:sym typeface="Courier New"/>
              </a:rPr>
              <a:t> = {</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550">
                <a:solidFill>
                  <a:srgbClr val="D4D4D4"/>
                </a:solidFill>
                <a:latin typeface="Courier New"/>
                <a:ea typeface="Courier New"/>
                <a:cs typeface="Courier New"/>
                <a:sym typeface="Courier New"/>
              </a:rPr>
              <a:t>    </a:t>
            </a:r>
            <a:r>
              <a:rPr lang="es" sz="1550">
                <a:solidFill>
                  <a:srgbClr val="9CDCFE"/>
                </a:solidFill>
                <a:latin typeface="Courier New"/>
                <a:ea typeface="Courier New"/>
                <a:cs typeface="Courier New"/>
                <a:sym typeface="Courier New"/>
              </a:rPr>
              <a:t>nombre:</a:t>
            </a:r>
            <a:r>
              <a:rPr lang="es" sz="1550">
                <a:solidFill>
                  <a:srgbClr val="D4D4D4"/>
                </a:solidFill>
                <a:latin typeface="Courier New"/>
                <a:ea typeface="Courier New"/>
                <a:cs typeface="Courier New"/>
                <a:sym typeface="Courier New"/>
              </a:rPr>
              <a:t> </a:t>
            </a:r>
            <a:r>
              <a:rPr lang="es" sz="1550">
                <a:solidFill>
                  <a:srgbClr val="CE9178"/>
                </a:solidFill>
                <a:latin typeface="Courier New"/>
                <a:ea typeface="Courier New"/>
                <a:cs typeface="Courier New"/>
                <a:sym typeface="Courier New"/>
              </a:rPr>
              <a:t>"John Doe"</a:t>
            </a:r>
            <a:r>
              <a:rPr lang="es" sz="1550">
                <a:solidFill>
                  <a:srgbClr val="D4D4D4"/>
                </a:solidFill>
                <a:latin typeface="Courier New"/>
                <a:ea typeface="Courier New"/>
                <a:cs typeface="Courier New"/>
                <a:sym typeface="Courier New"/>
              </a:rPr>
              <a:t>,</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550">
                <a:solidFill>
                  <a:srgbClr val="D4D4D4"/>
                </a:solidFill>
                <a:latin typeface="Courier New"/>
                <a:ea typeface="Courier New"/>
                <a:cs typeface="Courier New"/>
                <a:sym typeface="Courier New"/>
              </a:rPr>
              <a:t>    </a:t>
            </a:r>
            <a:r>
              <a:rPr lang="es" sz="1550">
                <a:solidFill>
                  <a:srgbClr val="9CDCFE"/>
                </a:solidFill>
                <a:latin typeface="Courier New"/>
                <a:ea typeface="Courier New"/>
                <a:cs typeface="Courier New"/>
                <a:sym typeface="Courier New"/>
              </a:rPr>
              <a:t>edad:</a:t>
            </a:r>
            <a:r>
              <a:rPr lang="es" sz="1550">
                <a:solidFill>
                  <a:srgbClr val="D4D4D4"/>
                </a:solidFill>
                <a:latin typeface="Courier New"/>
                <a:ea typeface="Courier New"/>
                <a:cs typeface="Courier New"/>
                <a:sym typeface="Courier New"/>
              </a:rPr>
              <a:t> </a:t>
            </a:r>
            <a:r>
              <a:rPr lang="es" sz="1550">
                <a:solidFill>
                  <a:srgbClr val="B5CEA8"/>
                </a:solidFill>
                <a:latin typeface="Courier New"/>
                <a:ea typeface="Courier New"/>
                <a:cs typeface="Courier New"/>
                <a:sym typeface="Courier New"/>
              </a:rPr>
              <a:t>32</a:t>
            </a:r>
            <a:r>
              <a:rPr lang="es" sz="1550">
                <a:solidFill>
                  <a:srgbClr val="D4D4D4"/>
                </a:solidFill>
                <a:latin typeface="Courier New"/>
                <a:ea typeface="Courier New"/>
                <a:cs typeface="Courier New"/>
                <a:sym typeface="Courier New"/>
              </a:rPr>
              <a:t>,</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550">
                <a:solidFill>
                  <a:srgbClr val="D4D4D4"/>
                </a:solidFill>
                <a:latin typeface="Courier New"/>
                <a:ea typeface="Courier New"/>
                <a:cs typeface="Courier New"/>
                <a:sym typeface="Courier New"/>
              </a:rPr>
              <a:t>    </a:t>
            </a:r>
            <a:r>
              <a:rPr lang="es" sz="1550">
                <a:solidFill>
                  <a:srgbClr val="9CDCFE"/>
                </a:solidFill>
                <a:latin typeface="Courier New"/>
                <a:ea typeface="Courier New"/>
                <a:cs typeface="Courier New"/>
                <a:sym typeface="Courier New"/>
              </a:rPr>
              <a:t>telefono:</a:t>
            </a:r>
            <a:r>
              <a:rPr lang="es" sz="1550">
                <a:solidFill>
                  <a:srgbClr val="D4D4D4"/>
                </a:solidFill>
                <a:latin typeface="Courier New"/>
                <a:ea typeface="Courier New"/>
                <a:cs typeface="Courier New"/>
                <a:sym typeface="Courier New"/>
              </a:rPr>
              <a:t> {</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550">
                <a:solidFill>
                  <a:srgbClr val="D4D4D4"/>
                </a:solidFill>
                <a:latin typeface="Courier New"/>
                <a:ea typeface="Courier New"/>
                <a:cs typeface="Courier New"/>
                <a:sym typeface="Courier New"/>
              </a:rPr>
              <a:t>        </a:t>
            </a:r>
            <a:r>
              <a:rPr lang="es" sz="1550">
                <a:solidFill>
                  <a:srgbClr val="9CDCFE"/>
                </a:solidFill>
                <a:latin typeface="Courier New"/>
                <a:ea typeface="Courier New"/>
                <a:cs typeface="Courier New"/>
                <a:sym typeface="Courier New"/>
              </a:rPr>
              <a:t>cel:</a:t>
            </a:r>
            <a:r>
              <a:rPr lang="es" sz="1550">
                <a:solidFill>
                  <a:srgbClr val="D4D4D4"/>
                </a:solidFill>
                <a:latin typeface="Courier New"/>
                <a:ea typeface="Courier New"/>
                <a:cs typeface="Courier New"/>
                <a:sym typeface="Courier New"/>
              </a:rPr>
              <a:t> </a:t>
            </a:r>
            <a:r>
              <a:rPr lang="es" sz="1550">
                <a:solidFill>
                  <a:srgbClr val="B5CEA8"/>
                </a:solidFill>
                <a:latin typeface="Courier New"/>
                <a:ea typeface="Courier New"/>
                <a:cs typeface="Courier New"/>
                <a:sym typeface="Courier New"/>
              </a:rPr>
              <a:t>113334444</a:t>
            </a:r>
            <a:r>
              <a:rPr lang="es" sz="1550">
                <a:solidFill>
                  <a:srgbClr val="D4D4D4"/>
                </a:solidFill>
                <a:latin typeface="Courier New"/>
                <a:ea typeface="Courier New"/>
                <a:cs typeface="Courier New"/>
                <a:sym typeface="Courier New"/>
              </a:rPr>
              <a:t>,</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550">
                <a:solidFill>
                  <a:srgbClr val="D4D4D4"/>
                </a:solidFill>
                <a:latin typeface="Courier New"/>
                <a:ea typeface="Courier New"/>
                <a:cs typeface="Courier New"/>
                <a:sym typeface="Courier New"/>
              </a:rPr>
              <a:t>        </a:t>
            </a:r>
            <a:r>
              <a:rPr lang="es" sz="1550">
                <a:solidFill>
                  <a:srgbClr val="9CDCFE"/>
                </a:solidFill>
                <a:latin typeface="Courier New"/>
                <a:ea typeface="Courier New"/>
                <a:cs typeface="Courier New"/>
                <a:sym typeface="Courier New"/>
              </a:rPr>
              <a:t>casa:</a:t>
            </a:r>
            <a:r>
              <a:rPr lang="es" sz="1550">
                <a:solidFill>
                  <a:srgbClr val="D4D4D4"/>
                </a:solidFill>
                <a:latin typeface="Courier New"/>
                <a:ea typeface="Courier New"/>
                <a:cs typeface="Courier New"/>
                <a:sym typeface="Courier New"/>
              </a:rPr>
              <a:t> </a:t>
            </a:r>
            <a:r>
              <a:rPr lang="es" sz="1550">
                <a:solidFill>
                  <a:srgbClr val="569CD6"/>
                </a:solidFill>
                <a:latin typeface="Courier New"/>
                <a:ea typeface="Courier New"/>
                <a:cs typeface="Courier New"/>
                <a:sym typeface="Courier New"/>
              </a:rPr>
              <a:t>null</a:t>
            </a:r>
            <a:r>
              <a:rPr lang="es" sz="1550">
                <a:solidFill>
                  <a:srgbClr val="D4D4D4"/>
                </a:solidFill>
                <a:latin typeface="Courier New"/>
                <a:ea typeface="Courier New"/>
                <a:cs typeface="Courier New"/>
                <a:sym typeface="Courier New"/>
              </a:rPr>
              <a:t>,</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550">
                <a:solidFill>
                  <a:srgbClr val="D4D4D4"/>
                </a:solidFill>
                <a:latin typeface="Courier New"/>
                <a:ea typeface="Courier New"/>
                <a:cs typeface="Courier New"/>
                <a:sym typeface="Courier New"/>
              </a:rPr>
              <a:t>        </a:t>
            </a:r>
            <a:r>
              <a:rPr lang="es" sz="1550">
                <a:solidFill>
                  <a:srgbClr val="9CDCFE"/>
                </a:solidFill>
                <a:latin typeface="Courier New"/>
                <a:ea typeface="Courier New"/>
                <a:cs typeface="Courier New"/>
                <a:sym typeface="Courier New"/>
              </a:rPr>
              <a:t>trabajo:</a:t>
            </a:r>
            <a:r>
              <a:rPr lang="es" sz="1550">
                <a:solidFill>
                  <a:srgbClr val="D4D4D4"/>
                </a:solidFill>
                <a:latin typeface="Courier New"/>
                <a:ea typeface="Courier New"/>
                <a:cs typeface="Courier New"/>
                <a:sym typeface="Courier New"/>
              </a:rPr>
              <a:t> </a:t>
            </a:r>
            <a:r>
              <a:rPr lang="es" sz="1550">
                <a:solidFill>
                  <a:srgbClr val="B5CEA8"/>
                </a:solidFill>
                <a:latin typeface="Courier New"/>
                <a:ea typeface="Courier New"/>
                <a:cs typeface="Courier New"/>
                <a:sym typeface="Courier New"/>
              </a:rPr>
              <a:t>113325555</a:t>
            </a:r>
            <a:endParaRPr sz="15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550">
                <a:solidFill>
                  <a:srgbClr val="D4D4D4"/>
                </a:solidFill>
                <a:latin typeface="Courier New"/>
                <a:ea typeface="Courier New"/>
                <a:cs typeface="Courier New"/>
                <a:sym typeface="Courier New"/>
              </a:rPr>
              <a:t>    }</a:t>
            </a:r>
            <a:endParaRPr sz="15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550">
                <a:solidFill>
                  <a:srgbClr val="D4D4D4"/>
                </a:solidFill>
                <a:latin typeface="Courier New"/>
                <a:ea typeface="Courier New"/>
                <a:cs typeface="Courier New"/>
                <a:sym typeface="Courier New"/>
              </a:rPr>
              <a:t>}</a:t>
            </a:r>
            <a:endParaRPr sz="1750">
              <a:solidFill>
                <a:srgbClr val="569CD6"/>
              </a:solidFill>
              <a:latin typeface="Courier New"/>
              <a:ea typeface="Courier New"/>
              <a:cs typeface="Courier New"/>
              <a:sym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5"/>
          <p:cNvSpPr txBox="1"/>
          <p:nvPr/>
        </p:nvSpPr>
        <p:spPr>
          <a:xfrm>
            <a:off x="475500" y="820150"/>
            <a:ext cx="4730100" cy="725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900">
                <a:solidFill>
                  <a:schemeClr val="dk1"/>
                </a:solidFill>
                <a:latin typeface="DM Sans"/>
                <a:ea typeface="DM Sans"/>
                <a:cs typeface="DM Sans"/>
                <a:sym typeface="DM Sans"/>
              </a:rPr>
              <a:t>Desestructuración</a:t>
            </a:r>
            <a:endParaRPr b="1" sz="3900">
              <a:solidFill>
                <a:schemeClr val="dk1"/>
              </a:solidFill>
              <a:latin typeface="DM Sans"/>
              <a:ea typeface="DM Sans"/>
              <a:cs typeface="DM Sans"/>
              <a:sym typeface="DM Sans"/>
            </a:endParaRPr>
          </a:p>
        </p:txBody>
      </p:sp>
      <p:sp>
        <p:nvSpPr>
          <p:cNvPr id="392" name="Google Shape;392;p55"/>
          <p:cNvSpPr txBox="1"/>
          <p:nvPr/>
        </p:nvSpPr>
        <p:spPr>
          <a:xfrm>
            <a:off x="457725" y="2211625"/>
            <a:ext cx="43443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este caso, como teléfono es un objeto, desestructuramos la propiedad trabajo de éste, dentro de la desestructuración de usuario. Nótese que </a:t>
            </a:r>
            <a:r>
              <a:rPr b="1" lang="es" sz="1350">
                <a:latin typeface="DM Sans"/>
                <a:ea typeface="DM Sans"/>
                <a:cs typeface="DM Sans"/>
                <a:sym typeface="DM Sans"/>
              </a:rPr>
              <a:t>finalmente se terminan declarando dos variables, nombre y trabajo.</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93" name="Google Shape;393;p55"/>
          <p:cNvSpPr txBox="1"/>
          <p:nvPr/>
        </p:nvSpPr>
        <p:spPr>
          <a:xfrm>
            <a:off x="5090100" y="1796150"/>
            <a:ext cx="3578400" cy="23439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t/>
            </a:r>
            <a:endParaRPr sz="1150">
              <a:solidFill>
                <a:srgbClr val="569CD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569CD6"/>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 </a:t>
            </a:r>
            <a:r>
              <a:rPr lang="es" sz="1150">
                <a:solidFill>
                  <a:srgbClr val="4FC1FF"/>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telefono</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trabajo</a:t>
            </a:r>
            <a:r>
              <a:rPr lang="es" sz="1150">
                <a:solidFill>
                  <a:srgbClr val="D4D4D4"/>
                </a:solidFill>
                <a:latin typeface="Courier New"/>
                <a:ea typeface="Courier New"/>
                <a:cs typeface="Courier New"/>
                <a:sym typeface="Courier New"/>
              </a:rPr>
              <a:t>} } = </a:t>
            </a:r>
            <a:r>
              <a:rPr lang="es" sz="1150">
                <a:solidFill>
                  <a:srgbClr val="4FC1FF"/>
                </a:solidFill>
                <a:latin typeface="Courier New"/>
                <a:ea typeface="Courier New"/>
                <a:cs typeface="Courier New"/>
                <a:sym typeface="Courier New"/>
              </a:rPr>
              <a:t>usuario</a:t>
            </a:r>
            <a:endParaRPr sz="11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"John Doe"</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trabajo</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113325555</a:t>
            </a:r>
            <a:endParaRPr sz="1250">
              <a:solidFill>
                <a:srgbClr val="569CD6"/>
              </a:solidFill>
              <a:latin typeface="Courier New"/>
              <a:ea typeface="Courier New"/>
              <a:cs typeface="Courier New"/>
              <a:sym typeface="Courier New"/>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Alias</a:t>
            </a:r>
            <a:endParaRPr b="1" sz="4000">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57"/>
          <p:cNvPicPr preferRelativeResize="0"/>
          <p:nvPr/>
        </p:nvPicPr>
        <p:blipFill>
          <a:blip r:embed="rId3">
            <a:alphaModFix/>
          </a:blip>
          <a:stretch>
            <a:fillRect/>
          </a:stretch>
        </p:blipFill>
        <p:spPr>
          <a:xfrm>
            <a:off x="5846650" y="0"/>
            <a:ext cx="3297374" cy="5143500"/>
          </a:xfrm>
          <a:prstGeom prst="rect">
            <a:avLst/>
          </a:prstGeom>
          <a:noFill/>
          <a:ln>
            <a:noFill/>
          </a:ln>
        </p:spPr>
      </p:pic>
      <p:sp>
        <p:nvSpPr>
          <p:cNvPr id="404" name="Google Shape;404;p57"/>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Alias</a:t>
            </a:r>
            <a:endParaRPr b="1" sz="4000">
              <a:solidFill>
                <a:schemeClr val="dk1"/>
              </a:solidFill>
              <a:latin typeface="DM Sans"/>
              <a:ea typeface="DM Sans"/>
              <a:cs typeface="DM Sans"/>
              <a:sym typeface="DM Sans"/>
            </a:endParaRPr>
          </a:p>
        </p:txBody>
      </p:sp>
      <p:pic>
        <p:nvPicPr>
          <p:cNvPr id="405" name="Google Shape;405;p5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06" name="Google Shape;406;p57"/>
          <p:cNvSpPr txBox="1"/>
          <p:nvPr/>
        </p:nvSpPr>
        <p:spPr>
          <a:xfrm>
            <a:off x="549525" y="2192900"/>
            <a:ext cx="47892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Para  que la desestructuración funcione debe haber coincidencia con los nombres de las propiedades del objeto.</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Sin embargo a veces puede que los nombres de las propiedades no sean muy descriptivos para el uso que queremos darle, y por ello podemos desestructurarlas con un alias, es decir </a:t>
            </a:r>
            <a:r>
              <a:rPr b="1" lang="es" sz="1350">
                <a:latin typeface="DM Sans"/>
                <a:ea typeface="DM Sans"/>
                <a:cs typeface="DM Sans"/>
                <a:sym typeface="DM Sans"/>
              </a:rPr>
              <a:t>declarar la variable con un nombre alternativo tras haber desestructurado el objeto.</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07" name="Google Shape;407;p57"/>
          <p:cNvPicPr preferRelativeResize="0"/>
          <p:nvPr/>
        </p:nvPicPr>
        <p:blipFill>
          <a:blip r:embed="rId5">
            <a:alphaModFix/>
          </a:blip>
          <a:stretch>
            <a:fillRect/>
          </a:stretch>
        </p:blipFill>
        <p:spPr>
          <a:xfrm>
            <a:off x="5536725" y="0"/>
            <a:ext cx="3631576" cy="5143501"/>
          </a:xfrm>
          <a:prstGeom prst="rect">
            <a:avLst/>
          </a:prstGeom>
          <a:noFill/>
          <a:ln>
            <a:noFill/>
          </a:ln>
        </p:spPr>
      </p:pic>
      <p:pic>
        <p:nvPicPr>
          <p:cNvPr id="408" name="Google Shape;408;p57"/>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8"/>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Alias</a:t>
            </a:r>
            <a:endParaRPr b="1" sz="4000">
              <a:solidFill>
                <a:schemeClr val="dk1"/>
              </a:solidFill>
              <a:latin typeface="DM Sans"/>
              <a:ea typeface="DM Sans"/>
              <a:cs typeface="DM Sans"/>
              <a:sym typeface="DM Sans"/>
            </a:endParaRPr>
          </a:p>
        </p:txBody>
      </p:sp>
      <p:sp>
        <p:nvSpPr>
          <p:cNvPr id="414" name="Google Shape;414;p58"/>
          <p:cNvSpPr txBox="1"/>
          <p:nvPr/>
        </p:nvSpPr>
        <p:spPr>
          <a:xfrm>
            <a:off x="3649500" y="2211613"/>
            <a:ext cx="4987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Esto lo hacemos simplemente con el operador : luego del nombre de la propiedad.</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En este caso desestructuramos todas las propiedades de item, pero lo almacenamos en variables denominadas id, nombre, precio, a través del alias que indicamos para cada una.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15" name="Google Shape;415;p58"/>
          <p:cNvPicPr preferRelativeResize="0"/>
          <p:nvPr/>
        </p:nvPicPr>
        <p:blipFill>
          <a:blip r:embed="rId3">
            <a:alphaModFix/>
          </a:blip>
          <a:stretch>
            <a:fillRect/>
          </a:stretch>
        </p:blipFill>
        <p:spPr>
          <a:xfrm>
            <a:off x="0" y="0"/>
            <a:ext cx="3297374" cy="5143500"/>
          </a:xfrm>
          <a:prstGeom prst="rect">
            <a:avLst/>
          </a:prstGeom>
          <a:noFill/>
          <a:ln>
            <a:noFill/>
          </a:ln>
        </p:spPr>
      </p:pic>
      <p:sp>
        <p:nvSpPr>
          <p:cNvPr id="416" name="Google Shape;416;p58"/>
          <p:cNvSpPr txBox="1"/>
          <p:nvPr/>
        </p:nvSpPr>
        <p:spPr>
          <a:xfrm>
            <a:off x="0" y="0"/>
            <a:ext cx="32973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item</a:t>
            </a:r>
            <a:r>
              <a:rPr lang="es" sz="1150">
                <a:solidFill>
                  <a:srgbClr val="D4D4D4"/>
                </a:solidFill>
                <a:latin typeface="Courier New"/>
                <a:ea typeface="Courier New"/>
                <a:cs typeface="Courier New"/>
                <a:sym typeface="Courier New"/>
              </a:rPr>
              <a:t> =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item_id:</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432</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product_name:</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"Some product"</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price_per_unit:</a:t>
            </a:r>
            <a:r>
              <a:rPr lang="es" sz="1150">
                <a:solidFill>
                  <a:srgbClr val="D4D4D4"/>
                </a:solidFill>
                <a:latin typeface="Courier New"/>
                <a:ea typeface="Courier New"/>
                <a:cs typeface="Courier New"/>
                <a:sym typeface="Courier New"/>
              </a:rPr>
              <a:t> </a:t>
            </a:r>
            <a:r>
              <a:rPr lang="es" sz="1150">
                <a:solidFill>
                  <a:srgbClr val="B5CEA8"/>
                </a:solidFill>
                <a:latin typeface="Courier New"/>
                <a:ea typeface="Courier New"/>
                <a:cs typeface="Courier New"/>
                <a:sym typeface="Courier New"/>
              </a:rPr>
              <a:t>5600</a:t>
            </a:r>
            <a:endParaRPr sz="115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item_id</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id</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product_name</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a:t>
            </a:r>
            <a:r>
              <a:rPr lang="es" sz="1150">
                <a:solidFill>
                  <a:srgbClr val="9CDCFE"/>
                </a:solidFill>
                <a:latin typeface="Courier New"/>
                <a:ea typeface="Courier New"/>
                <a:cs typeface="Courier New"/>
                <a:sym typeface="Courier New"/>
              </a:rPr>
              <a:t>price_per_unit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precio</a:t>
            </a:r>
            <a:endParaRPr sz="11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D4D4D4"/>
                </a:solidFill>
                <a:latin typeface="Courier New"/>
                <a:ea typeface="Courier New"/>
                <a:cs typeface="Courier New"/>
                <a:sym typeface="Courier New"/>
              </a:rPr>
              <a:t>} = </a:t>
            </a:r>
            <a:r>
              <a:rPr lang="es" sz="1150">
                <a:solidFill>
                  <a:srgbClr val="4FC1FF"/>
                </a:solidFill>
                <a:latin typeface="Courier New"/>
                <a:ea typeface="Courier New"/>
                <a:cs typeface="Courier New"/>
                <a:sym typeface="Courier New"/>
              </a:rPr>
              <a:t>item</a:t>
            </a:r>
            <a:endParaRPr sz="11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id</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432</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nombre</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"Some product"</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precio</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5600</a:t>
            </a:r>
            <a:endParaRPr sz="1050">
              <a:solidFill>
                <a:srgbClr val="569CD6"/>
              </a:solidFill>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9"/>
          <p:cNvSpPr txBox="1"/>
          <p:nvPr/>
        </p:nvSpPr>
        <p:spPr>
          <a:xfrm>
            <a:off x="1510075"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Desestructuración en parámetros</a:t>
            </a:r>
            <a:endParaRPr b="1" sz="4000">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pic>
        <p:nvPicPr>
          <p:cNvPr id="426" name="Google Shape;426;p60"/>
          <p:cNvPicPr preferRelativeResize="0"/>
          <p:nvPr/>
        </p:nvPicPr>
        <p:blipFill>
          <a:blip r:embed="rId3">
            <a:alphaModFix/>
          </a:blip>
          <a:stretch>
            <a:fillRect/>
          </a:stretch>
        </p:blipFill>
        <p:spPr>
          <a:xfrm>
            <a:off x="5846650" y="0"/>
            <a:ext cx="3297374" cy="5143500"/>
          </a:xfrm>
          <a:prstGeom prst="rect">
            <a:avLst/>
          </a:prstGeom>
          <a:noFill/>
          <a:ln>
            <a:noFill/>
          </a:ln>
        </p:spPr>
      </p:pic>
      <p:sp>
        <p:nvSpPr>
          <p:cNvPr id="427" name="Google Shape;427;p60"/>
          <p:cNvSpPr txBox="1"/>
          <p:nvPr/>
        </p:nvSpPr>
        <p:spPr>
          <a:xfrm>
            <a:off x="475500" y="900525"/>
            <a:ext cx="49872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700">
                <a:solidFill>
                  <a:schemeClr val="dk1"/>
                </a:solidFill>
                <a:latin typeface="DM Sans"/>
                <a:ea typeface="DM Sans"/>
                <a:cs typeface="DM Sans"/>
                <a:sym typeface="DM Sans"/>
              </a:rPr>
              <a:t>Desestructuración en parámetros</a:t>
            </a:r>
            <a:endParaRPr b="1" sz="3700">
              <a:solidFill>
                <a:schemeClr val="dk1"/>
              </a:solidFill>
              <a:latin typeface="DM Sans"/>
              <a:ea typeface="DM Sans"/>
              <a:cs typeface="DM Sans"/>
              <a:sym typeface="DM Sans"/>
            </a:endParaRPr>
          </a:p>
        </p:txBody>
      </p:sp>
      <p:pic>
        <p:nvPicPr>
          <p:cNvPr id="428" name="Google Shape;428;p6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29" name="Google Shape;429;p60"/>
          <p:cNvSpPr txBox="1"/>
          <p:nvPr/>
        </p:nvSpPr>
        <p:spPr>
          <a:xfrm>
            <a:off x="549525" y="2374750"/>
            <a:ext cx="41340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Si en una función recibimos objetos por parámetros, también es posible desestructurarlos directamente en el llamado, definiendo esto al declarar la función.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Por ejemplo, supongamos una función que recibe un objeto producto por parámetro y debe trabajar con sus propiedades id y nombre.</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430" name="Google Shape;430;p60"/>
          <p:cNvSpPr txBox="1"/>
          <p:nvPr/>
        </p:nvSpPr>
        <p:spPr>
          <a:xfrm>
            <a:off x="5093375" y="0"/>
            <a:ext cx="413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100">
                <a:solidFill>
                  <a:srgbClr val="569CD6"/>
                </a:solidFill>
                <a:latin typeface="Courier New"/>
                <a:ea typeface="Courier New"/>
                <a:cs typeface="Courier New"/>
                <a:sym typeface="Courier New"/>
              </a:rPr>
              <a:t>const</a:t>
            </a:r>
            <a:r>
              <a:rPr lang="es" sz="1100">
                <a:solidFill>
                  <a:srgbClr val="D4D4D4"/>
                </a:solidFill>
                <a:latin typeface="Courier New"/>
                <a:ea typeface="Courier New"/>
                <a:cs typeface="Courier New"/>
                <a:sym typeface="Courier New"/>
              </a:rPr>
              <a:t> </a:t>
            </a:r>
            <a:r>
              <a:rPr lang="es" sz="1100">
                <a:solidFill>
                  <a:srgbClr val="4FC1FF"/>
                </a:solidFill>
                <a:latin typeface="Courier New"/>
                <a:ea typeface="Courier New"/>
                <a:cs typeface="Courier New"/>
                <a:sym typeface="Courier New"/>
              </a:rPr>
              <a:t>producto</a:t>
            </a:r>
            <a:r>
              <a:rPr lang="es" sz="1100">
                <a:solidFill>
                  <a:srgbClr val="D4D4D4"/>
                </a:solidFill>
                <a:latin typeface="Courier New"/>
                <a:ea typeface="Courier New"/>
                <a:cs typeface="Courier New"/>
                <a:sym typeface="Courier New"/>
              </a:rPr>
              <a:t> = {</a:t>
            </a:r>
            <a:endParaRPr sz="11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id:</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10</a:t>
            </a:r>
            <a:r>
              <a:rPr lang="es" sz="1100">
                <a:solidFill>
                  <a:srgbClr val="D4D4D4"/>
                </a:solidFill>
                <a:latin typeface="Courier New"/>
                <a:ea typeface="Courier New"/>
                <a:cs typeface="Courier New"/>
                <a:sym typeface="Courier New"/>
              </a:rPr>
              <a:t>,</a:t>
            </a:r>
            <a:endParaRPr sz="11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nombre:</a:t>
            </a:r>
            <a:r>
              <a:rPr lang="es" sz="1100">
                <a:solidFill>
                  <a:srgbClr val="D4D4D4"/>
                </a:solidFill>
                <a:latin typeface="Courier New"/>
                <a:ea typeface="Courier New"/>
                <a:cs typeface="Courier New"/>
                <a:sym typeface="Courier New"/>
              </a:rPr>
              <a:t> </a:t>
            </a:r>
            <a:r>
              <a:rPr lang="es" sz="1100">
                <a:solidFill>
                  <a:srgbClr val="CE9178"/>
                </a:solidFill>
                <a:latin typeface="Courier New"/>
                <a:ea typeface="Courier New"/>
                <a:cs typeface="Courier New"/>
                <a:sym typeface="Courier New"/>
              </a:rPr>
              <a:t>"Curso Javascript"</a:t>
            </a:r>
            <a:r>
              <a:rPr lang="es" sz="1100">
                <a:solidFill>
                  <a:srgbClr val="D4D4D4"/>
                </a:solidFill>
                <a:latin typeface="Courier New"/>
                <a:ea typeface="Courier New"/>
                <a:cs typeface="Courier New"/>
                <a:sym typeface="Courier New"/>
              </a:rPr>
              <a:t>,</a:t>
            </a:r>
            <a:endParaRPr sz="11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precio:</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12500</a:t>
            </a:r>
            <a:endParaRPr sz="1100">
              <a:solidFill>
                <a:srgbClr val="B5CEA8"/>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00">
                <a:solidFill>
                  <a:srgbClr val="D4D4D4"/>
                </a:solidFill>
                <a:latin typeface="Courier New"/>
                <a:ea typeface="Courier New"/>
                <a:cs typeface="Courier New"/>
                <a:sym typeface="Courier New"/>
              </a:rPr>
              <a:t>}</a:t>
            </a:r>
            <a:endParaRPr sz="11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00">
                <a:solidFill>
                  <a:srgbClr val="569CD6"/>
                </a:solidFill>
                <a:latin typeface="Courier New"/>
                <a:ea typeface="Courier New"/>
                <a:cs typeface="Courier New"/>
                <a:sym typeface="Courier New"/>
              </a:rPr>
              <a:t>const</a:t>
            </a:r>
            <a:r>
              <a:rPr lang="es" sz="1100">
                <a:solidFill>
                  <a:srgbClr val="D4D4D4"/>
                </a:solidFill>
                <a:latin typeface="Courier New"/>
                <a:ea typeface="Courier New"/>
                <a:cs typeface="Courier New"/>
                <a:sym typeface="Courier New"/>
              </a:rPr>
              <a:t> </a:t>
            </a:r>
            <a:r>
              <a:rPr lang="es" sz="1100">
                <a:solidFill>
                  <a:srgbClr val="DCDCAA"/>
                </a:solidFill>
                <a:latin typeface="Courier New"/>
                <a:ea typeface="Courier New"/>
                <a:cs typeface="Courier New"/>
                <a:sym typeface="Courier New"/>
              </a:rPr>
              <a:t>desestructurar</a:t>
            </a:r>
            <a:r>
              <a:rPr lang="es" sz="1100">
                <a:solidFill>
                  <a:srgbClr val="D4D4D4"/>
                </a:solidFill>
                <a:latin typeface="Courier New"/>
                <a:ea typeface="Courier New"/>
                <a:cs typeface="Courier New"/>
                <a:sym typeface="Courier New"/>
              </a:rPr>
              <a:t> = (</a:t>
            </a:r>
            <a:r>
              <a:rPr lang="es" sz="1100">
                <a:solidFill>
                  <a:srgbClr val="9CDCFE"/>
                </a:solidFill>
                <a:latin typeface="Courier New"/>
                <a:ea typeface="Courier New"/>
                <a:cs typeface="Courier New"/>
                <a:sym typeface="Courier New"/>
              </a:rPr>
              <a:t>item</a:t>
            </a:r>
            <a:r>
              <a:rPr lang="es" sz="1100">
                <a:solidFill>
                  <a:srgbClr val="D4D4D4"/>
                </a:solidFill>
                <a:latin typeface="Courier New"/>
                <a:ea typeface="Courier New"/>
                <a:cs typeface="Courier New"/>
                <a:sym typeface="Courier New"/>
              </a:rPr>
              <a:t>) </a:t>
            </a:r>
            <a:r>
              <a:rPr lang="es" sz="1100">
                <a:solidFill>
                  <a:srgbClr val="569CD6"/>
                </a:solidFill>
                <a:latin typeface="Courier New"/>
                <a:ea typeface="Courier New"/>
                <a:cs typeface="Courier New"/>
                <a:sym typeface="Courier New"/>
              </a:rPr>
              <a:t>=&gt;</a:t>
            </a:r>
            <a:r>
              <a:rPr lang="es" sz="1100">
                <a:solidFill>
                  <a:srgbClr val="D4D4D4"/>
                </a:solidFill>
                <a:latin typeface="Courier New"/>
                <a:ea typeface="Courier New"/>
                <a:cs typeface="Courier New"/>
                <a:sym typeface="Courier New"/>
              </a:rPr>
              <a:t> {</a:t>
            </a:r>
            <a:endParaRPr sz="11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00">
                <a:solidFill>
                  <a:srgbClr val="D4D4D4"/>
                </a:solidFill>
                <a:latin typeface="Courier New"/>
                <a:ea typeface="Courier New"/>
                <a:cs typeface="Courier New"/>
                <a:sym typeface="Courier New"/>
              </a:rPr>
              <a:t>    </a:t>
            </a:r>
            <a:r>
              <a:rPr lang="es" sz="1100">
                <a:solidFill>
                  <a:srgbClr val="6A9955"/>
                </a:solidFill>
                <a:latin typeface="Courier New"/>
                <a:ea typeface="Courier New"/>
                <a:cs typeface="Courier New"/>
                <a:sym typeface="Courier New"/>
              </a:rPr>
              <a:t>// desestructurando dentro del bloque</a:t>
            </a:r>
            <a:endParaRPr sz="110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00">
                <a:solidFill>
                  <a:srgbClr val="D4D4D4"/>
                </a:solidFill>
                <a:latin typeface="Courier New"/>
                <a:ea typeface="Courier New"/>
                <a:cs typeface="Courier New"/>
                <a:sym typeface="Courier New"/>
              </a:rPr>
              <a:t>    </a:t>
            </a:r>
            <a:r>
              <a:rPr lang="es" sz="1100">
                <a:solidFill>
                  <a:srgbClr val="569CD6"/>
                </a:solidFill>
                <a:latin typeface="Courier New"/>
                <a:ea typeface="Courier New"/>
                <a:cs typeface="Courier New"/>
                <a:sym typeface="Courier New"/>
              </a:rPr>
              <a:t>const</a:t>
            </a:r>
            <a:r>
              <a:rPr lang="es" sz="1100">
                <a:solidFill>
                  <a:srgbClr val="D4D4D4"/>
                </a:solidFill>
                <a:latin typeface="Courier New"/>
                <a:ea typeface="Courier New"/>
                <a:cs typeface="Courier New"/>
                <a:sym typeface="Courier New"/>
              </a:rPr>
              <a:t> {</a:t>
            </a:r>
            <a:r>
              <a:rPr lang="es" sz="1100">
                <a:solidFill>
                  <a:srgbClr val="4FC1FF"/>
                </a:solidFill>
                <a:latin typeface="Courier New"/>
                <a:ea typeface="Courier New"/>
                <a:cs typeface="Courier New"/>
                <a:sym typeface="Courier New"/>
              </a:rPr>
              <a:t>id</a:t>
            </a:r>
            <a:r>
              <a:rPr lang="es" sz="1100">
                <a:solidFill>
                  <a:srgbClr val="D4D4D4"/>
                </a:solidFill>
                <a:latin typeface="Courier New"/>
                <a:ea typeface="Courier New"/>
                <a:cs typeface="Courier New"/>
                <a:sym typeface="Courier New"/>
              </a:rPr>
              <a:t>, </a:t>
            </a:r>
            <a:r>
              <a:rPr lang="es" sz="1100">
                <a:solidFill>
                  <a:srgbClr val="4FC1FF"/>
                </a:solidFill>
                <a:latin typeface="Courier New"/>
                <a:ea typeface="Courier New"/>
                <a:cs typeface="Courier New"/>
                <a:sym typeface="Courier New"/>
              </a:rPr>
              <a:t>nombre</a:t>
            </a:r>
            <a:r>
              <a:rPr lang="es" sz="1100">
                <a:solidFill>
                  <a:srgbClr val="D4D4D4"/>
                </a:solidFill>
                <a:latin typeface="Courier New"/>
                <a:ea typeface="Courier New"/>
                <a:cs typeface="Courier New"/>
                <a:sym typeface="Courier New"/>
              </a:rPr>
              <a:t>} = </a:t>
            </a:r>
            <a:r>
              <a:rPr lang="es" sz="1100">
                <a:solidFill>
                  <a:srgbClr val="9CDCFE"/>
                </a:solidFill>
                <a:latin typeface="Courier New"/>
                <a:ea typeface="Courier New"/>
                <a:cs typeface="Courier New"/>
                <a:sym typeface="Courier New"/>
              </a:rPr>
              <a:t>item</a:t>
            </a:r>
            <a:endParaRPr sz="1100">
              <a:solidFill>
                <a:srgbClr val="9CDCFE"/>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console</a:t>
            </a:r>
            <a:r>
              <a:rPr lang="es" sz="1100">
                <a:solidFill>
                  <a:srgbClr val="D4D4D4"/>
                </a:solidFill>
                <a:latin typeface="Courier New"/>
                <a:ea typeface="Courier New"/>
                <a:cs typeface="Courier New"/>
                <a:sym typeface="Courier New"/>
              </a:rPr>
              <a:t>.</a:t>
            </a:r>
            <a:r>
              <a:rPr lang="es" sz="1100">
                <a:solidFill>
                  <a:srgbClr val="DCDCAA"/>
                </a:solidFill>
                <a:latin typeface="Courier New"/>
                <a:ea typeface="Courier New"/>
                <a:cs typeface="Courier New"/>
                <a:sym typeface="Courier New"/>
              </a:rPr>
              <a:t>log</a:t>
            </a:r>
            <a:r>
              <a:rPr lang="es" sz="1100">
                <a:solidFill>
                  <a:srgbClr val="D4D4D4"/>
                </a:solidFill>
                <a:latin typeface="Courier New"/>
                <a:ea typeface="Courier New"/>
                <a:cs typeface="Courier New"/>
                <a:sym typeface="Courier New"/>
              </a:rPr>
              <a:t>(</a:t>
            </a:r>
            <a:r>
              <a:rPr lang="es" sz="1100">
                <a:solidFill>
                  <a:srgbClr val="4FC1FF"/>
                </a:solidFill>
                <a:latin typeface="Courier New"/>
                <a:ea typeface="Courier New"/>
                <a:cs typeface="Courier New"/>
                <a:sym typeface="Courier New"/>
              </a:rPr>
              <a:t>id</a:t>
            </a:r>
            <a:r>
              <a:rPr lang="es" sz="1100">
                <a:solidFill>
                  <a:srgbClr val="D4D4D4"/>
                </a:solidFill>
                <a:latin typeface="Courier New"/>
                <a:ea typeface="Courier New"/>
                <a:cs typeface="Courier New"/>
                <a:sym typeface="Courier New"/>
              </a:rPr>
              <a:t>, </a:t>
            </a:r>
            <a:r>
              <a:rPr lang="es" sz="1100">
                <a:solidFill>
                  <a:srgbClr val="4FC1FF"/>
                </a:solidFill>
                <a:latin typeface="Courier New"/>
                <a:ea typeface="Courier New"/>
                <a:cs typeface="Courier New"/>
                <a:sym typeface="Courier New"/>
              </a:rPr>
              <a:t>nombre</a:t>
            </a:r>
            <a:r>
              <a:rPr lang="es" sz="1100">
                <a:solidFill>
                  <a:srgbClr val="D4D4D4"/>
                </a:solidFill>
                <a:latin typeface="Courier New"/>
                <a:ea typeface="Courier New"/>
                <a:cs typeface="Courier New"/>
                <a:sym typeface="Courier New"/>
              </a:rPr>
              <a:t>)</a:t>
            </a:r>
            <a:endParaRPr sz="11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00">
                <a:solidFill>
                  <a:srgbClr val="D4D4D4"/>
                </a:solidFill>
                <a:latin typeface="Courier New"/>
                <a:ea typeface="Courier New"/>
                <a:cs typeface="Courier New"/>
                <a:sym typeface="Courier New"/>
              </a:rPr>
              <a:t>}</a:t>
            </a:r>
            <a:endParaRPr sz="11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00">
                <a:solidFill>
                  <a:srgbClr val="DCDCAA"/>
                </a:solidFill>
                <a:latin typeface="Courier New"/>
                <a:ea typeface="Courier New"/>
                <a:cs typeface="Courier New"/>
                <a:sym typeface="Courier New"/>
              </a:rPr>
              <a:t>desestructurar</a:t>
            </a:r>
            <a:r>
              <a:rPr lang="es" sz="1100">
                <a:solidFill>
                  <a:srgbClr val="D4D4D4"/>
                </a:solidFill>
                <a:latin typeface="Courier New"/>
                <a:ea typeface="Courier New"/>
                <a:cs typeface="Courier New"/>
                <a:sym typeface="Courier New"/>
              </a:rPr>
              <a:t>(</a:t>
            </a:r>
            <a:r>
              <a:rPr lang="es" sz="1100">
                <a:solidFill>
                  <a:srgbClr val="4FC1FF"/>
                </a:solidFill>
                <a:latin typeface="Courier New"/>
                <a:ea typeface="Courier New"/>
                <a:cs typeface="Courier New"/>
                <a:sym typeface="Courier New"/>
              </a:rPr>
              <a:t>producto</a:t>
            </a:r>
            <a:r>
              <a:rPr lang="es" sz="1100">
                <a:solidFill>
                  <a:srgbClr val="D4D4D4"/>
                </a:solidFill>
                <a:latin typeface="Courier New"/>
                <a:ea typeface="Courier New"/>
                <a:cs typeface="Courier New"/>
                <a:sym typeface="Courier New"/>
              </a:rPr>
              <a:t>) </a:t>
            </a:r>
            <a:r>
              <a:rPr lang="es" sz="1100">
                <a:solidFill>
                  <a:srgbClr val="6A9955"/>
                </a:solidFill>
                <a:latin typeface="Courier New"/>
                <a:ea typeface="Courier New"/>
                <a:cs typeface="Courier New"/>
                <a:sym typeface="Courier New"/>
              </a:rPr>
              <a:t>// 10 Curso Javascript</a:t>
            </a:r>
            <a:endParaRPr sz="1100">
              <a:solidFill>
                <a:srgbClr val="569CD6"/>
              </a:solidFill>
              <a:latin typeface="Courier New"/>
              <a:ea typeface="Courier New"/>
              <a:cs typeface="Courier New"/>
              <a:sym typeface="Courier New"/>
            </a:endParaRPr>
          </a:p>
        </p:txBody>
      </p:sp>
      <p:pic>
        <p:nvPicPr>
          <p:cNvPr id="431" name="Google Shape;431;p60"/>
          <p:cNvPicPr preferRelativeResize="0"/>
          <p:nvPr/>
        </p:nvPicPr>
        <p:blipFill>
          <a:blip r:embed="rId4">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61"/>
          <p:cNvSpPr txBox="1"/>
          <p:nvPr/>
        </p:nvSpPr>
        <p:spPr>
          <a:xfrm>
            <a:off x="473350" y="46827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Desestructuración en parámetros</a:t>
            </a:r>
            <a:endParaRPr b="1" sz="4000">
              <a:solidFill>
                <a:schemeClr val="dk1"/>
              </a:solidFill>
              <a:latin typeface="DM Sans"/>
              <a:ea typeface="DM Sans"/>
              <a:cs typeface="DM Sans"/>
              <a:sym typeface="DM Sans"/>
            </a:endParaRPr>
          </a:p>
        </p:txBody>
      </p:sp>
      <p:sp>
        <p:nvSpPr>
          <p:cNvPr id="437" name="Google Shape;437;p61"/>
          <p:cNvSpPr txBox="1"/>
          <p:nvPr/>
        </p:nvSpPr>
        <p:spPr>
          <a:xfrm>
            <a:off x="473350" y="1887000"/>
            <a:ext cx="47538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Sabiendo qué es lo que vamos a recibir y qué necesitamos desestructurar, podemos traducir esto con la siguiente lógica:</a:t>
            </a:r>
            <a:endParaRPr sz="1350">
              <a:latin typeface="DM Sans"/>
              <a:ea typeface="DM Sans"/>
              <a:cs typeface="DM Sans"/>
              <a:sym typeface="DM Sans"/>
            </a:endParaRPr>
          </a:p>
        </p:txBody>
      </p:sp>
      <p:sp>
        <p:nvSpPr>
          <p:cNvPr id="438" name="Google Shape;438;p61"/>
          <p:cNvSpPr txBox="1"/>
          <p:nvPr/>
        </p:nvSpPr>
        <p:spPr>
          <a:xfrm>
            <a:off x="475500" y="2820925"/>
            <a:ext cx="5988000" cy="17727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250">
                <a:solidFill>
                  <a:srgbClr val="6A9955"/>
                </a:solidFill>
                <a:latin typeface="Courier New"/>
                <a:ea typeface="Courier New"/>
                <a:cs typeface="Courier New"/>
                <a:sym typeface="Courier New"/>
              </a:rPr>
              <a:t>// desestructurando lo que reciba por parámetro</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DCDCAA"/>
                </a:solidFill>
                <a:latin typeface="Courier New"/>
                <a:ea typeface="Courier New"/>
                <a:cs typeface="Courier New"/>
                <a:sym typeface="Courier New"/>
              </a:rPr>
              <a:t>desestructurar</a:t>
            </a:r>
            <a:r>
              <a:rPr lang="es" sz="1250">
                <a:solidFill>
                  <a:srgbClr val="D4D4D4"/>
                </a:solidFill>
                <a:latin typeface="Courier New"/>
                <a:ea typeface="Courier New"/>
                <a:cs typeface="Courier New"/>
                <a:sym typeface="Courier New"/>
              </a:rPr>
              <a:t> = ( {</a:t>
            </a:r>
            <a:r>
              <a:rPr lang="es" sz="1250">
                <a:solidFill>
                  <a:srgbClr val="9CDCFE"/>
                </a:solidFill>
                <a:latin typeface="Courier New"/>
                <a:ea typeface="Courier New"/>
                <a:cs typeface="Courier New"/>
                <a:sym typeface="Courier New"/>
              </a:rPr>
              <a:t>id</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nombre</a:t>
            </a:r>
            <a:r>
              <a:rPr lang="es" sz="1250">
                <a:solidFill>
                  <a:srgbClr val="D4D4D4"/>
                </a:solidFill>
                <a:latin typeface="Courier New"/>
                <a:ea typeface="Courier New"/>
                <a:cs typeface="Courier New"/>
                <a:sym typeface="Courier New"/>
              </a:rPr>
              <a:t>} ) </a:t>
            </a:r>
            <a:r>
              <a:rPr lang="es" sz="1250">
                <a:solidFill>
                  <a:srgbClr val="569CD6"/>
                </a:solidFill>
                <a:latin typeface="Courier New"/>
                <a:ea typeface="Courier New"/>
                <a:cs typeface="Courier New"/>
                <a:sym typeface="Courier New"/>
              </a:rPr>
              <a:t>=&gt;</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id</a:t>
            </a: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nombre</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50">
                <a:solidFill>
                  <a:srgbClr val="DCDCAA"/>
                </a:solidFill>
                <a:latin typeface="Courier New"/>
                <a:ea typeface="Courier New"/>
                <a:cs typeface="Courier New"/>
                <a:sym typeface="Courier New"/>
              </a:rPr>
              <a:t>desestructurar</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producto</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10 Curso Javascript</a:t>
            </a:r>
            <a:endParaRPr sz="1350">
              <a:solidFill>
                <a:srgbClr val="569CD6"/>
              </a:solidFill>
              <a:latin typeface="Courier New"/>
              <a:ea typeface="Courier New"/>
              <a:cs typeface="Courier New"/>
              <a:sym typeface="Courier New"/>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2"/>
          <p:cNvSpPr txBox="1"/>
          <p:nvPr/>
        </p:nvSpPr>
        <p:spPr>
          <a:xfrm>
            <a:off x="473350" y="46827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Desestructuración en parámetros</a:t>
            </a:r>
            <a:endParaRPr b="1" sz="4000">
              <a:solidFill>
                <a:schemeClr val="dk1"/>
              </a:solidFill>
              <a:latin typeface="DM Sans"/>
              <a:ea typeface="DM Sans"/>
              <a:cs typeface="DM Sans"/>
              <a:sym typeface="DM Sans"/>
            </a:endParaRPr>
          </a:p>
        </p:txBody>
      </p:sp>
      <p:sp>
        <p:nvSpPr>
          <p:cNvPr id="444" name="Google Shape;444;p62"/>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Otro ejemplo, en este caso capturando las posiciones x e y del objeto evento del click sobre la pantalla, mostrando esas posiciones por consola. </a:t>
            </a:r>
            <a:endParaRPr sz="1350">
              <a:latin typeface="DM Sans"/>
              <a:ea typeface="DM Sans"/>
              <a:cs typeface="DM Sans"/>
              <a:sym typeface="DM Sans"/>
            </a:endParaRPr>
          </a:p>
        </p:txBody>
      </p:sp>
      <p:sp>
        <p:nvSpPr>
          <p:cNvPr id="445" name="Google Shape;445;p62"/>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Esto es muy útil cuando trabajamos con objetos grandes (como el de evento) y sólo necesitamos pocas propiedades de éste:</a:t>
            </a:r>
            <a:endParaRPr sz="1350">
              <a:latin typeface="DM Sans"/>
              <a:ea typeface="DM Sans"/>
              <a:cs typeface="DM Sans"/>
              <a:sym typeface="DM Sans"/>
            </a:endParaRPr>
          </a:p>
        </p:txBody>
      </p:sp>
      <p:sp>
        <p:nvSpPr>
          <p:cNvPr id="446" name="Google Shape;446;p62"/>
          <p:cNvSpPr txBox="1"/>
          <p:nvPr/>
        </p:nvSpPr>
        <p:spPr>
          <a:xfrm>
            <a:off x="473350" y="3259225"/>
            <a:ext cx="5988000" cy="10275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350">
                <a:solidFill>
                  <a:srgbClr val="9CDCFE"/>
                </a:solidFill>
                <a:latin typeface="Courier New"/>
                <a:ea typeface="Courier New"/>
                <a:cs typeface="Courier New"/>
                <a:sym typeface="Courier New"/>
              </a:rPr>
              <a:t>window</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addEventListener</a:t>
            </a:r>
            <a:r>
              <a:rPr lang="es" sz="1350">
                <a:solidFill>
                  <a:srgbClr val="D4D4D4"/>
                </a:solidFill>
                <a:latin typeface="Courier New"/>
                <a:ea typeface="Courier New"/>
                <a:cs typeface="Courier New"/>
                <a:sym typeface="Courier New"/>
              </a:rPr>
              <a:t>(</a:t>
            </a:r>
            <a:r>
              <a:rPr lang="es" sz="1350">
                <a:solidFill>
                  <a:srgbClr val="CE9178"/>
                </a:solidFill>
                <a:latin typeface="Courier New"/>
                <a:ea typeface="Courier New"/>
                <a:cs typeface="Courier New"/>
                <a:sym typeface="Courier New"/>
              </a:rPr>
              <a:t>'click'</a:t>
            </a:r>
            <a:r>
              <a:rPr lang="es" sz="1350">
                <a:solidFill>
                  <a:srgbClr val="D4D4D4"/>
                </a:solidFill>
                <a:latin typeface="Courier New"/>
                <a:ea typeface="Courier New"/>
                <a:cs typeface="Courier New"/>
                <a:sym typeface="Courier New"/>
              </a:rPr>
              <a:t>, ( {</a:t>
            </a:r>
            <a:r>
              <a:rPr lang="es" sz="1350">
                <a:solidFill>
                  <a:srgbClr val="9CDCFE"/>
                </a:solidFill>
                <a:latin typeface="Courier New"/>
                <a:ea typeface="Courier New"/>
                <a:cs typeface="Courier New"/>
                <a:sym typeface="Courier New"/>
              </a:rPr>
              <a:t>x</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y</a:t>
            </a:r>
            <a:r>
              <a:rPr lang="es" sz="1350">
                <a:solidFill>
                  <a:srgbClr val="D4D4D4"/>
                </a:solidFill>
                <a:latin typeface="Courier New"/>
                <a:ea typeface="Courier New"/>
                <a:cs typeface="Courier New"/>
                <a:sym typeface="Courier New"/>
              </a:rPr>
              <a:t>} ) </a:t>
            </a:r>
            <a:r>
              <a:rPr lang="es" sz="1350">
                <a:solidFill>
                  <a:srgbClr val="569CD6"/>
                </a:solidFill>
                <a:latin typeface="Courier New"/>
                <a:ea typeface="Courier New"/>
                <a:cs typeface="Courier New"/>
                <a:sym typeface="Courier New"/>
              </a:rPr>
              <a:t>=&gt;</a:t>
            </a:r>
            <a:r>
              <a:rPr lang="es" sz="1350">
                <a:solidFill>
                  <a:srgbClr val="D4D4D4"/>
                </a:solidFill>
                <a:latin typeface="Courier New"/>
                <a:ea typeface="Courier New"/>
                <a:cs typeface="Courier New"/>
                <a:sym typeface="Courier New"/>
              </a:rPr>
              <a:t> {</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console</a:t>
            </a:r>
            <a:r>
              <a:rPr lang="es" sz="1350">
                <a:solidFill>
                  <a:srgbClr val="D4D4D4"/>
                </a:solidFill>
                <a:latin typeface="Courier New"/>
                <a:ea typeface="Courier New"/>
                <a:cs typeface="Courier New"/>
                <a:sym typeface="Courier New"/>
              </a:rPr>
              <a:t>.</a:t>
            </a:r>
            <a:r>
              <a:rPr lang="es" sz="1350">
                <a:solidFill>
                  <a:srgbClr val="DCDCAA"/>
                </a:solidFill>
                <a:latin typeface="Courier New"/>
                <a:ea typeface="Courier New"/>
                <a:cs typeface="Courier New"/>
                <a:sym typeface="Courier New"/>
              </a:rPr>
              <a:t>log</a:t>
            </a:r>
            <a:r>
              <a:rPr lang="es" sz="1350">
                <a:solidFill>
                  <a:srgbClr val="D4D4D4"/>
                </a:solidFill>
                <a:latin typeface="Courier New"/>
                <a:ea typeface="Courier New"/>
                <a:cs typeface="Courier New"/>
                <a:sym typeface="Courier New"/>
              </a:rPr>
              <a:t>(</a:t>
            </a:r>
            <a:r>
              <a:rPr lang="es" sz="1350">
                <a:solidFill>
                  <a:srgbClr val="9CDCFE"/>
                </a:solidFill>
                <a:latin typeface="Courier New"/>
                <a:ea typeface="Courier New"/>
                <a:cs typeface="Courier New"/>
                <a:sym typeface="Courier New"/>
              </a:rPr>
              <a:t>x</a:t>
            </a:r>
            <a:r>
              <a:rPr lang="es" sz="1350">
                <a:solidFill>
                  <a:srgbClr val="D4D4D4"/>
                </a:solidFill>
                <a:latin typeface="Courier New"/>
                <a:ea typeface="Courier New"/>
                <a:cs typeface="Courier New"/>
                <a:sym typeface="Courier New"/>
              </a:rPr>
              <a:t>, </a:t>
            </a:r>
            <a:r>
              <a:rPr lang="es" sz="1350">
                <a:solidFill>
                  <a:srgbClr val="9CDCFE"/>
                </a:solidFill>
                <a:latin typeface="Courier New"/>
                <a:ea typeface="Courier New"/>
                <a:cs typeface="Courier New"/>
                <a:sym typeface="Courier New"/>
              </a:rPr>
              <a:t>y</a:t>
            </a:r>
            <a:r>
              <a:rPr lang="es" sz="1350">
                <a:solidFill>
                  <a:srgbClr val="D4D4D4"/>
                </a:solidFill>
                <a:latin typeface="Courier New"/>
                <a:ea typeface="Courier New"/>
                <a:cs typeface="Courier New"/>
                <a:sym typeface="Courier New"/>
              </a:rPr>
              <a:t>)</a:t>
            </a:r>
            <a:endParaRPr sz="13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latin typeface="Courier New"/>
                <a:ea typeface="Courier New"/>
                <a:cs typeface="Courier New"/>
                <a:sym typeface="Courier New"/>
              </a:rPr>
              <a:t>})</a:t>
            </a:r>
            <a:endParaRPr sz="1500">
              <a:latin typeface="Didact Gothic"/>
              <a:ea typeface="Didact Gothic"/>
              <a:cs typeface="Didact Gothic"/>
              <a:sym typeface="Didact Gothic"/>
            </a:endParaRPr>
          </a:p>
          <a:p>
            <a:pPr indent="0" lvl="0" marL="0" rtl="0" algn="l">
              <a:lnSpc>
                <a:spcPct val="135714"/>
              </a:lnSpc>
              <a:spcBef>
                <a:spcPts val="0"/>
              </a:spcBef>
              <a:spcAft>
                <a:spcPts val="0"/>
              </a:spcAft>
              <a:buNone/>
            </a:pPr>
            <a:r>
              <a:t/>
            </a:r>
            <a:endParaRPr sz="1550">
              <a:solidFill>
                <a:srgbClr val="6A9955"/>
              </a:solidFill>
              <a:latin typeface="Courier New"/>
              <a:ea typeface="Courier New"/>
              <a:cs typeface="Courier New"/>
              <a:sym typeface="Courier Ne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3"/>
          <p:cNvSpPr txBox="1"/>
          <p:nvPr/>
        </p:nvSpPr>
        <p:spPr>
          <a:xfrm>
            <a:off x="1510075"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Desestructuración de arrays</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9"/>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109" name="Google Shape;109;p19"/>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110" name="Google Shape;110;p19"/>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111" name="Google Shape;111;p19"/>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112" name="Google Shape;112;p19"/>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113" name="Google Shape;113;p19"/>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11</a:t>
            </a:r>
            <a:endParaRPr b="1" sz="1600">
              <a:solidFill>
                <a:srgbClr val="999999"/>
              </a:solidFill>
              <a:latin typeface="DM Sans"/>
              <a:ea typeface="DM Sans"/>
              <a:cs typeface="DM Sans"/>
              <a:sym typeface="DM Sans"/>
            </a:endParaRPr>
          </a:p>
        </p:txBody>
      </p:sp>
      <p:cxnSp>
        <p:nvCxnSpPr>
          <p:cNvPr id="114" name="Google Shape;114;p19"/>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15" name="Google Shape;115;p19"/>
          <p:cNvSpPr txBox="1"/>
          <p:nvPr/>
        </p:nvSpPr>
        <p:spPr>
          <a:xfrm>
            <a:off x="1320125"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Workshop I</a:t>
            </a:r>
            <a:endParaRPr b="1" sz="1500">
              <a:solidFill>
                <a:srgbClr val="999999"/>
              </a:solidFill>
              <a:latin typeface="DM Sans"/>
              <a:ea typeface="DM Sans"/>
              <a:cs typeface="DM Sans"/>
              <a:sym typeface="DM Sans"/>
            </a:endParaRPr>
          </a:p>
        </p:txBody>
      </p:sp>
      <p:sp>
        <p:nvSpPr>
          <p:cNvPr id="116" name="Google Shape;116;p19"/>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12</a:t>
            </a:r>
            <a:endParaRPr b="1" sz="1600">
              <a:solidFill>
                <a:schemeClr val="lt1"/>
              </a:solidFill>
              <a:latin typeface="DM Sans"/>
              <a:ea typeface="DM Sans"/>
              <a:cs typeface="DM Sans"/>
              <a:sym typeface="DM Sans"/>
            </a:endParaRPr>
          </a:p>
        </p:txBody>
      </p:sp>
      <p:cxnSp>
        <p:nvCxnSpPr>
          <p:cNvPr id="117" name="Google Shape;117;p19"/>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18" name="Google Shape;118;p19"/>
          <p:cNvSpPr txBox="1"/>
          <p:nvPr/>
        </p:nvSpPr>
        <p:spPr>
          <a:xfrm>
            <a:off x="3592650"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Operadores avanzados</a:t>
            </a:r>
            <a:endParaRPr b="1" sz="1500">
              <a:solidFill>
                <a:srgbClr val="EAFF6A"/>
              </a:solidFill>
              <a:latin typeface="DM Sans"/>
              <a:ea typeface="DM Sans"/>
              <a:cs typeface="DM Sans"/>
              <a:sym typeface="DM Sans"/>
            </a:endParaRPr>
          </a:p>
        </p:txBody>
      </p:sp>
      <p:sp>
        <p:nvSpPr>
          <p:cNvPr id="119" name="Google Shape;119;p19"/>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13</a:t>
            </a:r>
            <a:endParaRPr b="1" sz="1600">
              <a:solidFill>
                <a:srgbClr val="999999"/>
              </a:solidFill>
              <a:latin typeface="DM Sans"/>
              <a:ea typeface="DM Sans"/>
              <a:cs typeface="DM Sans"/>
              <a:sym typeface="DM Sans"/>
            </a:endParaRPr>
          </a:p>
        </p:txBody>
      </p:sp>
      <p:cxnSp>
        <p:nvCxnSpPr>
          <p:cNvPr id="120" name="Google Shape;120;p19"/>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21" name="Google Shape;121;p19"/>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Librerías</a:t>
            </a:r>
            <a:endParaRPr b="1" sz="1500">
              <a:solidFill>
                <a:srgbClr val="999999"/>
              </a:solidFill>
              <a:latin typeface="DM Sans"/>
              <a:ea typeface="DM Sans"/>
              <a:cs typeface="DM Sans"/>
              <a:sym typeface="DM Sans"/>
            </a:endParaRPr>
          </a:p>
        </p:txBody>
      </p:sp>
      <p:cxnSp>
        <p:nvCxnSpPr>
          <p:cNvPr id="122" name="Google Shape;122;p19"/>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23" name="Google Shape;123;p19"/>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24" name="Google Shape;124;p19"/>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25" name="Google Shape;125;p19"/>
          <p:cNvSpPr txBox="1"/>
          <p:nvPr/>
        </p:nvSpPr>
        <p:spPr>
          <a:xfrm>
            <a:off x="5955750" y="2972363"/>
            <a:ext cx="1646100" cy="13083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Librerías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Toastify</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Luxon</a:t>
            </a:r>
            <a:endParaRPr sz="1200">
              <a:solidFill>
                <a:schemeClr val="lt1"/>
              </a:solidFill>
              <a:latin typeface="DM Sans"/>
              <a:ea typeface="DM Sans"/>
              <a:cs typeface="DM Sans"/>
              <a:sym typeface="DM Sans"/>
            </a:endParaRPr>
          </a:p>
          <a:p>
            <a:pPr indent="0" lvl="0" marL="0" rtl="0" algn="l">
              <a:lnSpc>
                <a:spcPct val="100000"/>
              </a:lnSpc>
              <a:spcBef>
                <a:spcPts val="1000"/>
              </a:spcBef>
              <a:spcAft>
                <a:spcPts val="1000"/>
              </a:spcAft>
              <a:buNone/>
            </a:pPr>
            <a:r>
              <a:t/>
            </a:r>
            <a:endParaRPr sz="1200">
              <a:solidFill>
                <a:schemeClr val="lt1"/>
              </a:solidFill>
              <a:latin typeface="DM Sans"/>
              <a:ea typeface="DM Sans"/>
              <a:cs typeface="DM Sans"/>
              <a:sym typeface="DM Sans"/>
            </a:endParaRPr>
          </a:p>
        </p:txBody>
      </p:sp>
      <p:sp>
        <p:nvSpPr>
          <p:cNvPr id="126" name="Google Shape;126;p19"/>
          <p:cNvSpPr txBox="1"/>
          <p:nvPr/>
        </p:nvSpPr>
        <p:spPr>
          <a:xfrm>
            <a:off x="3596575" y="2848925"/>
            <a:ext cx="2042700" cy="1364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5"/>
              </a:rPr>
              <a:t>Operadores y condicionales avanzados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6"/>
              </a:rPr>
              <a:t>Desestructuración</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100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7"/>
              </a:rPr>
              <a:t>Spread</a:t>
            </a:r>
            <a:endParaRPr sz="1200">
              <a:solidFill>
                <a:srgbClr val="83AEFB"/>
              </a:solidFill>
              <a:latin typeface="DM Sans"/>
              <a:ea typeface="DM Sans"/>
              <a:cs typeface="DM Sans"/>
              <a:sym typeface="DM Sans"/>
            </a:endParaRPr>
          </a:p>
        </p:txBody>
      </p:sp>
      <p:sp>
        <p:nvSpPr>
          <p:cNvPr id="127" name="Google Shape;127;p19"/>
          <p:cNvSpPr txBox="1"/>
          <p:nvPr/>
        </p:nvSpPr>
        <p:spPr>
          <a:xfrm>
            <a:off x="1321388" y="2982075"/>
            <a:ext cx="1958700" cy="8670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Repaso general</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Recomendaciones para el proyecto</a:t>
            </a:r>
            <a:endParaRPr sz="1200">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4"/>
          <p:cNvSpPr txBox="1"/>
          <p:nvPr/>
        </p:nvSpPr>
        <p:spPr>
          <a:xfrm>
            <a:off x="473350" y="468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Desestructuración de arrays</a:t>
            </a:r>
            <a:endParaRPr b="1" sz="4000">
              <a:solidFill>
                <a:schemeClr val="dk1"/>
              </a:solidFill>
              <a:latin typeface="DM Sans"/>
              <a:ea typeface="DM Sans"/>
              <a:cs typeface="DM Sans"/>
              <a:sym typeface="DM Sans"/>
            </a:endParaRPr>
          </a:p>
        </p:txBody>
      </p:sp>
      <p:sp>
        <p:nvSpPr>
          <p:cNvPr id="457" name="Google Shape;457;p64"/>
          <p:cNvSpPr txBox="1"/>
          <p:nvPr/>
        </p:nvSpPr>
        <p:spPr>
          <a:xfrm>
            <a:off x="475500" y="15576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posible desestructurar arrays de forma similar, usando corchetes </a:t>
            </a:r>
            <a:r>
              <a:rPr b="1" lang="es" sz="1350">
                <a:latin typeface="DM Sans"/>
                <a:ea typeface="DM Sans"/>
                <a:cs typeface="DM Sans"/>
                <a:sym typeface="DM Sans"/>
              </a:rPr>
              <a:t>[]</a:t>
            </a:r>
            <a:r>
              <a:rPr lang="es" sz="1350">
                <a:latin typeface="DM Sans"/>
                <a:ea typeface="DM Sans"/>
                <a:cs typeface="DM Sans"/>
                <a:sym typeface="DM Sans"/>
              </a:rPr>
              <a:t> en vez de llaves. La diferencia con la desestructuración de objetos es que la de arrays es </a:t>
            </a:r>
            <a:r>
              <a:rPr b="1" lang="es" sz="1350">
                <a:latin typeface="DM Sans"/>
                <a:ea typeface="DM Sans"/>
                <a:cs typeface="DM Sans"/>
                <a:sym typeface="DM Sans"/>
              </a:rPr>
              <a:t>posicional.</a:t>
            </a:r>
            <a:r>
              <a:rPr lang="es" sz="1350">
                <a:latin typeface="DM Sans"/>
                <a:ea typeface="DM Sans"/>
                <a:cs typeface="DM Sans"/>
                <a:sym typeface="DM Sans"/>
              </a:rPr>
              <a:t> </a:t>
            </a:r>
            <a:endParaRPr sz="1350">
              <a:latin typeface="DM Sans"/>
              <a:ea typeface="DM Sans"/>
              <a:cs typeface="DM Sans"/>
              <a:sym typeface="DM Sans"/>
            </a:endParaRPr>
          </a:p>
        </p:txBody>
      </p:sp>
      <p:sp>
        <p:nvSpPr>
          <p:cNvPr id="458" name="Google Shape;458;p64"/>
          <p:cNvSpPr txBox="1"/>
          <p:nvPr/>
        </p:nvSpPr>
        <p:spPr>
          <a:xfrm>
            <a:off x="4534525" y="15576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Es decir, declaramos las variables en orden y estas almacenan los valores de las mismas posiciones del array de referencia:</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459" name="Google Shape;459;p64"/>
          <p:cNvSpPr txBox="1"/>
          <p:nvPr/>
        </p:nvSpPr>
        <p:spPr>
          <a:xfrm>
            <a:off x="475500" y="2923975"/>
            <a:ext cx="5397300" cy="16479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nombres</a:t>
            </a:r>
            <a:r>
              <a:rPr lang="es" sz="1150">
                <a:solidFill>
                  <a:srgbClr val="D4D4D4"/>
                </a:solidFill>
                <a:latin typeface="Courier New"/>
                <a:ea typeface="Courier New"/>
                <a:cs typeface="Courier New"/>
                <a:sym typeface="Courier New"/>
              </a:rPr>
              <a:t> = [</a:t>
            </a:r>
            <a:r>
              <a:rPr lang="es" sz="1150">
                <a:solidFill>
                  <a:srgbClr val="CE9178"/>
                </a:solidFill>
                <a:latin typeface="Courier New"/>
                <a:ea typeface="Courier New"/>
                <a:cs typeface="Courier New"/>
                <a:sym typeface="Courier New"/>
              </a:rPr>
              <a:t>"Juan"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"Julieta"</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"Carlos"</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"Mariela"</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a</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b</a:t>
            </a:r>
            <a:r>
              <a:rPr lang="es" sz="1150">
                <a:solidFill>
                  <a:srgbClr val="D4D4D4"/>
                </a:solidFill>
                <a:latin typeface="Courier New"/>
                <a:ea typeface="Courier New"/>
                <a:cs typeface="Courier New"/>
                <a:sym typeface="Courier New"/>
              </a:rPr>
              <a:t>] = </a:t>
            </a:r>
            <a:r>
              <a:rPr lang="es" sz="1150">
                <a:solidFill>
                  <a:srgbClr val="4FC1FF"/>
                </a:solidFill>
                <a:latin typeface="Courier New"/>
                <a:ea typeface="Courier New"/>
                <a:cs typeface="Courier New"/>
                <a:sym typeface="Courier New"/>
              </a:rPr>
              <a:t>nombres</a:t>
            </a:r>
            <a:endParaRPr sz="11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a</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"Juan"</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b</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"Julieta"</a:t>
            </a:r>
            <a:endParaRPr sz="1450">
              <a:solidFill>
                <a:srgbClr val="9CDCFE"/>
              </a:solidFill>
              <a:latin typeface="Courier New"/>
              <a:ea typeface="Courier New"/>
              <a:cs typeface="Courier New"/>
              <a:sym typeface="Courier New"/>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65"/>
          <p:cNvSpPr txBox="1"/>
          <p:nvPr/>
        </p:nvSpPr>
        <p:spPr>
          <a:xfrm>
            <a:off x="473350" y="468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Desestructuración de arrays</a:t>
            </a:r>
            <a:endParaRPr b="1" sz="4000">
              <a:solidFill>
                <a:schemeClr val="dk1"/>
              </a:solidFill>
              <a:latin typeface="DM Sans"/>
              <a:ea typeface="DM Sans"/>
              <a:cs typeface="DM Sans"/>
              <a:sym typeface="DM Sans"/>
            </a:endParaRPr>
          </a:p>
        </p:txBody>
      </p:sp>
      <p:sp>
        <p:nvSpPr>
          <p:cNvPr id="465" name="Google Shape;465;p65"/>
          <p:cNvSpPr txBox="1"/>
          <p:nvPr/>
        </p:nvSpPr>
        <p:spPr>
          <a:xfrm>
            <a:off x="475500" y="1455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No funciona aquí la coincidencia por nombres, sino que se toman los valores según la posición. Las dos primeras variables que declaramos tomarán los valores de los dos primeros elementos del array. </a:t>
            </a:r>
            <a:endParaRPr sz="1350">
              <a:latin typeface="DM Sans"/>
              <a:ea typeface="DM Sans"/>
              <a:cs typeface="DM Sans"/>
              <a:sym typeface="DM Sans"/>
            </a:endParaRPr>
          </a:p>
        </p:txBody>
      </p:sp>
      <p:sp>
        <p:nvSpPr>
          <p:cNvPr id="466" name="Google Shape;466;p65"/>
          <p:cNvSpPr txBox="1"/>
          <p:nvPr/>
        </p:nvSpPr>
        <p:spPr>
          <a:xfrm>
            <a:off x="4527575" y="1455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 queremos acceder a otras posiciones, o mejor dicho omitir las primeras, </a:t>
            </a:r>
            <a:r>
              <a:rPr b="1" lang="es" sz="1350">
                <a:latin typeface="DM Sans"/>
                <a:ea typeface="DM Sans"/>
                <a:cs typeface="DM Sans"/>
                <a:sym typeface="DM Sans"/>
              </a:rPr>
              <a:t>podemos hacerlo dejando espacios vacíos con comas:</a:t>
            </a:r>
            <a:endParaRPr b="1" sz="1350">
              <a:latin typeface="DM Sans"/>
              <a:ea typeface="DM Sans"/>
              <a:cs typeface="DM Sans"/>
              <a:sym typeface="DM Sans"/>
            </a:endParaRPr>
          </a:p>
        </p:txBody>
      </p:sp>
      <p:sp>
        <p:nvSpPr>
          <p:cNvPr id="467" name="Google Shape;467;p65"/>
          <p:cNvSpPr txBox="1"/>
          <p:nvPr/>
        </p:nvSpPr>
        <p:spPr>
          <a:xfrm>
            <a:off x="473350" y="2801200"/>
            <a:ext cx="5397300" cy="1790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nombres</a:t>
            </a:r>
            <a:r>
              <a:rPr lang="es" sz="1150">
                <a:solidFill>
                  <a:srgbClr val="D4D4D4"/>
                </a:solidFill>
                <a:latin typeface="Courier New"/>
                <a:ea typeface="Courier New"/>
                <a:cs typeface="Courier New"/>
                <a:sym typeface="Courier New"/>
              </a:rPr>
              <a:t> = [</a:t>
            </a:r>
            <a:r>
              <a:rPr lang="es" sz="1150">
                <a:solidFill>
                  <a:srgbClr val="CE9178"/>
                </a:solidFill>
                <a:latin typeface="Courier New"/>
                <a:ea typeface="Courier New"/>
                <a:cs typeface="Courier New"/>
                <a:sym typeface="Courier New"/>
              </a:rPr>
              <a:t>"Juan"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"Julieta"</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"Carlos"</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"Mariela"</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6A9955"/>
                </a:solidFill>
                <a:latin typeface="Courier New"/>
                <a:ea typeface="Courier New"/>
                <a:cs typeface="Courier New"/>
                <a:sym typeface="Courier New"/>
              </a:rPr>
              <a:t>// omito las dos primeras posiciones</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 </a:t>
            </a:r>
            <a:r>
              <a:rPr lang="es" sz="1150">
                <a:solidFill>
                  <a:srgbClr val="4FC1FF"/>
                </a:solidFill>
                <a:latin typeface="Courier New"/>
                <a:ea typeface="Courier New"/>
                <a:cs typeface="Courier New"/>
                <a:sym typeface="Courier New"/>
              </a:rPr>
              <a:t>a</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b</a:t>
            </a:r>
            <a:r>
              <a:rPr lang="es" sz="1150">
                <a:solidFill>
                  <a:srgbClr val="D4D4D4"/>
                </a:solidFill>
                <a:latin typeface="Courier New"/>
                <a:ea typeface="Courier New"/>
                <a:cs typeface="Courier New"/>
                <a:sym typeface="Courier New"/>
              </a:rPr>
              <a:t>] = </a:t>
            </a:r>
            <a:r>
              <a:rPr lang="es" sz="1150">
                <a:solidFill>
                  <a:srgbClr val="4FC1FF"/>
                </a:solidFill>
                <a:latin typeface="Courier New"/>
                <a:ea typeface="Courier New"/>
                <a:cs typeface="Courier New"/>
                <a:sym typeface="Courier New"/>
              </a:rPr>
              <a:t>nombres</a:t>
            </a:r>
            <a:endParaRPr sz="11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a</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"Carlos"</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b</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"Mariela"</a:t>
            </a:r>
            <a:endParaRPr sz="1250">
              <a:solidFill>
                <a:srgbClr val="569CD6"/>
              </a:solidFill>
              <a:latin typeface="Courier New"/>
              <a:ea typeface="Courier New"/>
              <a:cs typeface="Courier New"/>
              <a:sym typeface="Courier New"/>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lt1"/>
                </a:solidFill>
                <a:latin typeface="DM Sans"/>
                <a:ea typeface="DM Sans"/>
                <a:cs typeface="DM Sans"/>
                <a:sym typeface="DM Sans"/>
              </a:rPr>
              <a:t>                 </a:t>
            </a:r>
            <a:r>
              <a:rPr b="1" lang="es" sz="4000">
                <a:solidFill>
                  <a:srgbClr val="83AEFB"/>
                </a:solidFill>
                <a:latin typeface="DM Sans"/>
                <a:ea typeface="DM Sans"/>
                <a:cs typeface="DM Sans"/>
                <a:sym typeface="DM Sans"/>
              </a:rPr>
              <a:t>Spread</a:t>
            </a:r>
            <a:endParaRPr b="1" sz="4000">
              <a:solidFill>
                <a:srgbClr val="83AEFB"/>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7"/>
          <p:cNvSpPr txBox="1"/>
          <p:nvPr/>
        </p:nvSpPr>
        <p:spPr>
          <a:xfrm>
            <a:off x="475500" y="805225"/>
            <a:ext cx="7968600" cy="108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4000">
                <a:solidFill>
                  <a:srgbClr val="EAFF6A"/>
                </a:solidFill>
                <a:latin typeface="DM Sans"/>
                <a:ea typeface="DM Sans"/>
                <a:cs typeface="DM Sans"/>
                <a:sym typeface="DM Sans"/>
              </a:rPr>
              <a:t>Operador Spread</a:t>
            </a:r>
            <a:r>
              <a:rPr b="1" lang="es" sz="4000">
                <a:solidFill>
                  <a:srgbClr val="DEFC52"/>
                </a:solidFill>
                <a:latin typeface="DM Sans"/>
                <a:ea typeface="DM Sans"/>
                <a:cs typeface="DM Sans"/>
                <a:sym typeface="DM Sans"/>
              </a:rPr>
              <a:t> </a:t>
            </a:r>
            <a:endParaRPr b="1" sz="1600">
              <a:solidFill>
                <a:schemeClr val="lt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2000">
              <a:solidFill>
                <a:schemeClr val="lt1"/>
              </a:solidFill>
              <a:latin typeface="DM Sans"/>
              <a:ea typeface="DM Sans"/>
              <a:cs typeface="DM Sans"/>
              <a:sym typeface="DM Sans"/>
            </a:endParaRPr>
          </a:p>
          <a:p>
            <a:pPr indent="0" lvl="0" marL="0" rtl="0" algn="ctr">
              <a:lnSpc>
                <a:spcPct val="100000"/>
              </a:lnSpc>
              <a:spcBef>
                <a:spcPts val="0"/>
              </a:spcBef>
              <a:spcAft>
                <a:spcPts val="0"/>
              </a:spcAft>
              <a:buClr>
                <a:schemeClr val="dk1"/>
              </a:buClr>
              <a:buSzPts val="1100"/>
              <a:buFont typeface="Arial"/>
              <a:buNone/>
            </a:pPr>
            <a:r>
              <a:t/>
            </a:r>
            <a:endParaRPr b="1" sz="4000">
              <a:solidFill>
                <a:schemeClr val="lt1"/>
              </a:solidFill>
              <a:latin typeface="DM Sans"/>
              <a:ea typeface="DM Sans"/>
              <a:cs typeface="DM Sans"/>
              <a:sym typeface="DM Sans"/>
            </a:endParaRPr>
          </a:p>
          <a:p>
            <a:pPr indent="0" lvl="0" marL="0" rtl="0" algn="ctr">
              <a:lnSpc>
                <a:spcPct val="100000"/>
              </a:lnSpc>
              <a:spcBef>
                <a:spcPts val="0"/>
              </a:spcBef>
              <a:spcAft>
                <a:spcPts val="0"/>
              </a:spcAft>
              <a:buNone/>
            </a:pPr>
            <a:r>
              <a:t/>
            </a:r>
            <a:endParaRPr b="1" sz="4000">
              <a:solidFill>
                <a:schemeClr val="lt1"/>
              </a:solidFill>
              <a:latin typeface="DM Sans"/>
              <a:ea typeface="DM Sans"/>
              <a:cs typeface="DM Sans"/>
              <a:sym typeface="DM Sans"/>
            </a:endParaRPr>
          </a:p>
        </p:txBody>
      </p:sp>
      <p:sp>
        <p:nvSpPr>
          <p:cNvPr id="478" name="Google Shape;478;p67"/>
          <p:cNvSpPr txBox="1"/>
          <p:nvPr/>
        </p:nvSpPr>
        <p:spPr>
          <a:xfrm>
            <a:off x="475493" y="2191538"/>
            <a:ext cx="4925700" cy="150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Spread ( … ) es una herramienta que nos permite, como su nombre indica, </a:t>
            </a:r>
            <a:r>
              <a:rPr b="1" lang="es" sz="1600">
                <a:solidFill>
                  <a:schemeClr val="lt1"/>
                </a:solidFill>
                <a:latin typeface="DM Sans"/>
                <a:ea typeface="DM Sans"/>
                <a:cs typeface="DM Sans"/>
                <a:sym typeface="DM Sans"/>
              </a:rPr>
              <a:t>desparramar</a:t>
            </a:r>
            <a:r>
              <a:rPr lang="es" sz="1600">
                <a:solidFill>
                  <a:schemeClr val="lt1"/>
                </a:solidFill>
                <a:latin typeface="DM Sans"/>
                <a:ea typeface="DM Sans"/>
                <a:cs typeface="DM Sans"/>
                <a:sym typeface="DM Sans"/>
              </a:rPr>
              <a:t> un array u objeto. En otras palabras, cambiar la forma en la que </a:t>
            </a:r>
            <a:r>
              <a:rPr b="1" lang="es" sz="1600">
                <a:solidFill>
                  <a:schemeClr val="lt1"/>
                </a:solidFill>
                <a:latin typeface="DM Sans"/>
                <a:ea typeface="DM Sans"/>
                <a:cs typeface="DM Sans"/>
                <a:sym typeface="DM Sans"/>
              </a:rPr>
              <a:t>presentamos</a:t>
            </a:r>
            <a:r>
              <a:rPr lang="es" sz="1600">
                <a:solidFill>
                  <a:schemeClr val="lt1"/>
                </a:solidFill>
                <a:latin typeface="DM Sans"/>
                <a:ea typeface="DM Sans"/>
                <a:cs typeface="DM Sans"/>
                <a:sym typeface="DM Sans"/>
              </a:rPr>
              <a:t> este array u objeto.</a:t>
            </a:r>
            <a:endParaRPr sz="1600" u="sng">
              <a:solidFill>
                <a:schemeClr val="accent5"/>
              </a:solidFill>
              <a:latin typeface="DM Sans"/>
              <a:ea typeface="DM Sans"/>
              <a:cs typeface="DM Sans"/>
              <a:sym typeface="DM Sans"/>
            </a:endParaRPr>
          </a:p>
          <a:p>
            <a:pPr indent="0" lvl="0" marL="457200" rtl="0" algn="l">
              <a:spcBef>
                <a:spcPts val="1000"/>
              </a:spcBef>
              <a:spcAft>
                <a:spcPts val="100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Spread de arrays</a:t>
            </a:r>
            <a:endParaRPr b="1" sz="4000">
              <a:solidFill>
                <a:schemeClr val="dk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9"/>
          <p:cNvSpPr txBox="1"/>
          <p:nvPr/>
        </p:nvSpPr>
        <p:spPr>
          <a:xfrm>
            <a:off x="475500" y="6913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Spread de arrays</a:t>
            </a:r>
            <a:endParaRPr b="1" sz="4000">
              <a:solidFill>
                <a:schemeClr val="dk1"/>
              </a:solidFill>
              <a:latin typeface="DM Sans"/>
              <a:ea typeface="DM Sans"/>
              <a:cs typeface="DM Sans"/>
              <a:sym typeface="DM Sans"/>
            </a:endParaRPr>
          </a:p>
        </p:txBody>
      </p:sp>
      <p:sp>
        <p:nvSpPr>
          <p:cNvPr id="489" name="Google Shape;489;p69"/>
          <p:cNvSpPr txBox="1"/>
          <p:nvPr/>
        </p:nvSpPr>
        <p:spPr>
          <a:xfrm>
            <a:off x="475500" y="1776238"/>
            <a:ext cx="4412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 paso un array por </a:t>
            </a:r>
            <a:r>
              <a:rPr b="1" lang="es" sz="1350">
                <a:latin typeface="DM Sans"/>
                <a:ea typeface="DM Sans"/>
                <a:cs typeface="DM Sans"/>
                <a:sym typeface="DM Sans"/>
              </a:rPr>
              <a:t>parámetro a alguna función</a:t>
            </a:r>
            <a:r>
              <a:rPr lang="es" sz="1350">
                <a:latin typeface="DM Sans"/>
                <a:ea typeface="DM Sans"/>
                <a:cs typeface="DM Sans"/>
                <a:sym typeface="DM Sans"/>
              </a:rPr>
              <a:t>, ésta recibe el array entero como tal 👇</a:t>
            </a:r>
            <a:endParaRPr sz="1350">
              <a:latin typeface="DM Sans"/>
              <a:ea typeface="DM Sans"/>
              <a:cs typeface="DM Sans"/>
              <a:sym typeface="DM Sans"/>
            </a:endParaRPr>
          </a:p>
        </p:txBody>
      </p:sp>
      <p:sp>
        <p:nvSpPr>
          <p:cNvPr id="490" name="Google Shape;490;p69"/>
          <p:cNvSpPr txBox="1"/>
          <p:nvPr/>
        </p:nvSpPr>
        <p:spPr>
          <a:xfrm>
            <a:off x="475500" y="2984138"/>
            <a:ext cx="44124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latin typeface="DM Sans"/>
              <a:ea typeface="DM Sans"/>
              <a:cs typeface="DM Sans"/>
              <a:sym typeface="DM Sans"/>
            </a:endParaRPr>
          </a:p>
        </p:txBody>
      </p:sp>
      <p:sp>
        <p:nvSpPr>
          <p:cNvPr id="491" name="Google Shape;491;p69"/>
          <p:cNvSpPr txBox="1"/>
          <p:nvPr/>
        </p:nvSpPr>
        <p:spPr>
          <a:xfrm>
            <a:off x="475500" y="2806225"/>
            <a:ext cx="5988000" cy="950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nombres</a:t>
            </a:r>
            <a:r>
              <a:rPr lang="es" sz="1150">
                <a:solidFill>
                  <a:srgbClr val="D4D4D4"/>
                </a:solidFill>
                <a:latin typeface="Courier New"/>
                <a:ea typeface="Courier New"/>
                <a:cs typeface="Courier New"/>
                <a:sym typeface="Courier New"/>
              </a:rPr>
              <a:t> = [</a:t>
            </a:r>
            <a:r>
              <a:rPr lang="es" sz="1150">
                <a:solidFill>
                  <a:srgbClr val="CE9178"/>
                </a:solidFill>
                <a:latin typeface="Courier New"/>
                <a:ea typeface="Courier New"/>
                <a:cs typeface="Courier New"/>
                <a:sym typeface="Courier New"/>
              </a:rPr>
              <a:t>"Juan"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"Julieta"</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"Carlos"</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"Mariela"</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nombres</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["Juan", "Julieta", "Carlos", "Mariela"]</a:t>
            </a:r>
            <a:endParaRPr sz="13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0"/>
          <p:cNvSpPr txBox="1"/>
          <p:nvPr/>
        </p:nvSpPr>
        <p:spPr>
          <a:xfrm>
            <a:off x="475500" y="6773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Spread de arrays</a:t>
            </a:r>
            <a:endParaRPr b="1" sz="4000">
              <a:solidFill>
                <a:schemeClr val="dk1"/>
              </a:solidFill>
              <a:latin typeface="DM Sans"/>
              <a:ea typeface="DM Sans"/>
              <a:cs typeface="DM Sans"/>
              <a:sym typeface="DM Sans"/>
            </a:endParaRPr>
          </a:p>
        </p:txBody>
      </p:sp>
      <p:sp>
        <p:nvSpPr>
          <p:cNvPr id="497" name="Google Shape;497;p70"/>
          <p:cNvSpPr txBox="1"/>
          <p:nvPr/>
        </p:nvSpPr>
        <p:spPr>
          <a:xfrm>
            <a:off x="475500" y="1594525"/>
            <a:ext cx="4412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Si en cambio enviamos un spread del array, veremos lo siguiente:</a:t>
            </a:r>
            <a:endParaRPr sz="1350">
              <a:latin typeface="DM Sans"/>
              <a:ea typeface="DM Sans"/>
              <a:cs typeface="DM Sans"/>
              <a:sym typeface="DM Sans"/>
            </a:endParaRPr>
          </a:p>
        </p:txBody>
      </p:sp>
      <p:sp>
        <p:nvSpPr>
          <p:cNvPr id="498" name="Google Shape;498;p70"/>
          <p:cNvSpPr txBox="1"/>
          <p:nvPr/>
        </p:nvSpPr>
        <p:spPr>
          <a:xfrm>
            <a:off x="475500" y="2984138"/>
            <a:ext cx="44124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latin typeface="DM Sans"/>
              <a:ea typeface="DM Sans"/>
              <a:cs typeface="DM Sans"/>
              <a:sym typeface="DM Sans"/>
            </a:endParaRPr>
          </a:p>
        </p:txBody>
      </p:sp>
      <p:sp>
        <p:nvSpPr>
          <p:cNvPr id="499" name="Google Shape;499;p70"/>
          <p:cNvSpPr/>
          <p:nvPr/>
        </p:nvSpPr>
        <p:spPr>
          <a:xfrm>
            <a:off x="475500" y="2493075"/>
            <a:ext cx="7065600" cy="2044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 sz="1150">
                <a:solidFill>
                  <a:srgbClr val="569CD6"/>
                </a:solidFill>
                <a:latin typeface="Courier New"/>
                <a:ea typeface="Courier New"/>
                <a:cs typeface="Courier New"/>
                <a:sym typeface="Courier New"/>
              </a:rPr>
              <a:t>const</a:t>
            </a:r>
            <a:r>
              <a:rPr lang="es" sz="1150">
                <a:solidFill>
                  <a:srgbClr val="D4D4D4"/>
                </a:solidFill>
                <a:latin typeface="Courier New"/>
                <a:ea typeface="Courier New"/>
                <a:cs typeface="Courier New"/>
                <a:sym typeface="Courier New"/>
              </a:rPr>
              <a:t> </a:t>
            </a:r>
            <a:r>
              <a:rPr lang="es" sz="1150">
                <a:solidFill>
                  <a:srgbClr val="4FC1FF"/>
                </a:solidFill>
                <a:latin typeface="Courier New"/>
                <a:ea typeface="Courier New"/>
                <a:cs typeface="Courier New"/>
                <a:sym typeface="Courier New"/>
              </a:rPr>
              <a:t>nombres</a:t>
            </a:r>
            <a:r>
              <a:rPr lang="es" sz="1150">
                <a:solidFill>
                  <a:srgbClr val="D4D4D4"/>
                </a:solidFill>
                <a:latin typeface="Courier New"/>
                <a:ea typeface="Courier New"/>
                <a:cs typeface="Courier New"/>
                <a:sym typeface="Courier New"/>
              </a:rPr>
              <a:t> = [</a:t>
            </a:r>
            <a:r>
              <a:rPr lang="es" sz="1150">
                <a:solidFill>
                  <a:srgbClr val="CE9178"/>
                </a:solidFill>
                <a:latin typeface="Courier New"/>
                <a:ea typeface="Courier New"/>
                <a:cs typeface="Courier New"/>
                <a:sym typeface="Courier New"/>
              </a:rPr>
              <a:t>"Juan"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"Julieta"</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"Carlos"</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"Mariela"</a:t>
            </a:r>
            <a:r>
              <a:rPr lang="es" sz="1150">
                <a:solidFill>
                  <a:srgbClr val="D4D4D4"/>
                </a:solidFill>
                <a:latin typeface="Courier New"/>
                <a:ea typeface="Courier New"/>
                <a:cs typeface="Courier New"/>
                <a:sym typeface="Courier New"/>
              </a:rPr>
              <a:t>]</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6A9955"/>
                </a:solidFill>
                <a:latin typeface="Courier New"/>
                <a:ea typeface="Courier New"/>
                <a:cs typeface="Courier New"/>
                <a:sym typeface="Courier New"/>
              </a:rPr>
              <a:t>// spread ... del array</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4FC1FF"/>
                </a:solidFill>
                <a:latin typeface="Courier New"/>
                <a:ea typeface="Courier New"/>
                <a:cs typeface="Courier New"/>
                <a:sym typeface="Courier New"/>
              </a:rPr>
              <a:t>nombres</a:t>
            </a:r>
            <a:r>
              <a:rPr lang="es" sz="1150">
                <a:solidFill>
                  <a:srgbClr val="D4D4D4"/>
                </a:solidFill>
                <a:latin typeface="Courier New"/>
                <a:ea typeface="Courier New"/>
                <a:cs typeface="Courier New"/>
                <a:sym typeface="Courier New"/>
              </a:rPr>
              <a:t>) </a:t>
            </a:r>
            <a:r>
              <a:rPr lang="es" sz="1150">
                <a:solidFill>
                  <a:srgbClr val="6A9955"/>
                </a:solidFill>
                <a:latin typeface="Courier New"/>
                <a:ea typeface="Courier New"/>
                <a:cs typeface="Courier New"/>
                <a:sym typeface="Courier New"/>
              </a:rPr>
              <a:t>// Juan Julieta Carlos Mariela</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6A9955"/>
                </a:solidFill>
                <a:latin typeface="Courier New"/>
                <a:ea typeface="Courier New"/>
                <a:cs typeface="Courier New"/>
                <a:sym typeface="Courier New"/>
              </a:rPr>
              <a:t>// equivalente a:</a:t>
            </a:r>
            <a:endParaRPr sz="11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50">
                <a:solidFill>
                  <a:srgbClr val="9CDCFE"/>
                </a:solidFill>
                <a:latin typeface="Courier New"/>
                <a:ea typeface="Courier New"/>
                <a:cs typeface="Courier New"/>
                <a:sym typeface="Courier New"/>
              </a:rPr>
              <a:t>console</a:t>
            </a:r>
            <a:r>
              <a:rPr lang="es" sz="1150">
                <a:solidFill>
                  <a:srgbClr val="D4D4D4"/>
                </a:solidFill>
                <a:latin typeface="Courier New"/>
                <a:ea typeface="Courier New"/>
                <a:cs typeface="Courier New"/>
                <a:sym typeface="Courier New"/>
              </a:rPr>
              <a:t>.</a:t>
            </a:r>
            <a:r>
              <a:rPr lang="es" sz="1150">
                <a:solidFill>
                  <a:srgbClr val="DCDCAA"/>
                </a:solidFill>
                <a:latin typeface="Courier New"/>
                <a:ea typeface="Courier New"/>
                <a:cs typeface="Courier New"/>
                <a:sym typeface="Courier New"/>
              </a:rPr>
              <a:t>log</a:t>
            </a:r>
            <a:r>
              <a:rPr lang="es" sz="1150">
                <a:solidFill>
                  <a:srgbClr val="D4D4D4"/>
                </a:solidFill>
                <a:latin typeface="Courier New"/>
                <a:ea typeface="Courier New"/>
                <a:cs typeface="Courier New"/>
                <a:sym typeface="Courier New"/>
              </a:rPr>
              <a:t>(</a:t>
            </a:r>
            <a:r>
              <a:rPr lang="es" sz="1150">
                <a:solidFill>
                  <a:srgbClr val="CE9178"/>
                </a:solidFill>
                <a:latin typeface="Courier New"/>
                <a:ea typeface="Courier New"/>
                <a:cs typeface="Courier New"/>
                <a:sym typeface="Courier New"/>
              </a:rPr>
              <a:t>"Juan"</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"Julieta"</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"Carlo"</a:t>
            </a:r>
            <a:r>
              <a:rPr lang="es" sz="1150">
                <a:solidFill>
                  <a:srgbClr val="D4D4D4"/>
                </a:solidFill>
                <a:latin typeface="Courier New"/>
                <a:ea typeface="Courier New"/>
                <a:cs typeface="Courier New"/>
                <a:sym typeface="Courier New"/>
              </a:rPr>
              <a:t>, </a:t>
            </a:r>
            <a:r>
              <a:rPr lang="es" sz="1150">
                <a:solidFill>
                  <a:srgbClr val="CE9178"/>
                </a:solidFill>
                <a:latin typeface="Courier New"/>
                <a:ea typeface="Courier New"/>
                <a:cs typeface="Courier New"/>
                <a:sym typeface="Courier New"/>
              </a:rPr>
              <a:t>"Mariela"</a:t>
            </a:r>
            <a:r>
              <a:rPr lang="es" sz="1150">
                <a:solidFill>
                  <a:srgbClr val="D4D4D4"/>
                </a:solidFill>
                <a:latin typeface="Courier New"/>
                <a:ea typeface="Courier New"/>
                <a:cs typeface="Courier New"/>
                <a:sym typeface="Courier New"/>
              </a:rPr>
              <a: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Spread de arrays</a:t>
            </a:r>
            <a:endParaRPr b="1" sz="4000">
              <a:solidFill>
                <a:schemeClr val="dk1"/>
              </a:solidFill>
              <a:latin typeface="DM Sans"/>
              <a:ea typeface="DM Sans"/>
              <a:cs typeface="DM Sans"/>
              <a:sym typeface="DM Sans"/>
            </a:endParaRPr>
          </a:p>
        </p:txBody>
      </p:sp>
      <p:sp>
        <p:nvSpPr>
          <p:cNvPr id="505" name="Google Shape;505;p71"/>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Como vimos, lo que hace el </a:t>
            </a:r>
            <a:r>
              <a:rPr b="1" lang="es" sz="1350">
                <a:latin typeface="DM Sans"/>
                <a:ea typeface="DM Sans"/>
                <a:cs typeface="DM Sans"/>
                <a:sym typeface="DM Sans"/>
              </a:rPr>
              <a:t>spread (...)</a:t>
            </a:r>
            <a:r>
              <a:rPr lang="es" sz="1350">
                <a:latin typeface="DM Sans"/>
                <a:ea typeface="DM Sans"/>
                <a:cs typeface="DM Sans"/>
                <a:sym typeface="DM Sans"/>
              </a:rPr>
              <a:t> al aplicarse sobre un array, es enviar todos sus elementos como </a:t>
            </a:r>
            <a:r>
              <a:rPr b="1" lang="es" sz="1350">
                <a:latin typeface="DM Sans"/>
                <a:ea typeface="DM Sans"/>
                <a:cs typeface="DM Sans"/>
                <a:sym typeface="DM Sans"/>
              </a:rPr>
              <a:t>parámetros individuales.</a:t>
            </a:r>
            <a:endParaRPr b="1" sz="1350">
              <a:latin typeface="DM Sans"/>
              <a:ea typeface="DM Sans"/>
              <a:cs typeface="DM Sans"/>
              <a:sym typeface="DM Sans"/>
            </a:endParaRPr>
          </a:p>
        </p:txBody>
      </p:sp>
      <p:sp>
        <p:nvSpPr>
          <p:cNvPr id="506" name="Google Shape;506;p71"/>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Esto es útil cuando tenemos datos ordenados dentro de una colección pero trabajamos con funciones que no funcionan recibiendo arrays sino una serie de parámetros individuales, como pueden ser Math.max() o Math.min().</a:t>
            </a:r>
            <a:endParaRPr sz="1350">
              <a:latin typeface="DM Sans"/>
              <a:ea typeface="DM Sans"/>
              <a:cs typeface="DM Sans"/>
              <a:sym typeface="DM Sans"/>
            </a:endParaRPr>
          </a:p>
        </p:txBody>
      </p:sp>
      <p:sp>
        <p:nvSpPr>
          <p:cNvPr id="507" name="Google Shape;507;p71"/>
          <p:cNvSpPr/>
          <p:nvPr/>
        </p:nvSpPr>
        <p:spPr>
          <a:xfrm>
            <a:off x="515500" y="2042075"/>
            <a:ext cx="3750300" cy="954900"/>
          </a:xfrm>
          <a:prstGeom prst="rect">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72"/>
          <p:cNvSpPr txBox="1"/>
          <p:nvPr/>
        </p:nvSpPr>
        <p:spPr>
          <a:xfrm>
            <a:off x="475500" y="398250"/>
            <a:ext cx="81411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chemeClr val="dk1"/>
                </a:solidFill>
                <a:latin typeface="DM Sans"/>
                <a:ea typeface="DM Sans"/>
                <a:cs typeface="DM Sans"/>
                <a:sym typeface="DM Sans"/>
              </a:rPr>
              <a:t>Spread de arrays</a:t>
            </a:r>
            <a:endParaRPr b="1" sz="3500">
              <a:solidFill>
                <a:schemeClr val="dk1"/>
              </a:solidFill>
              <a:latin typeface="DM Sans"/>
              <a:ea typeface="DM Sans"/>
              <a:cs typeface="DM Sans"/>
              <a:sym typeface="DM Sans"/>
            </a:endParaRPr>
          </a:p>
        </p:txBody>
      </p:sp>
      <p:sp>
        <p:nvSpPr>
          <p:cNvPr id="513" name="Google Shape;513;p72"/>
          <p:cNvSpPr txBox="1"/>
          <p:nvPr/>
        </p:nvSpPr>
        <p:spPr>
          <a:xfrm>
            <a:off x="475500" y="1187350"/>
            <a:ext cx="47097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50">
                <a:latin typeface="DM Sans"/>
                <a:ea typeface="DM Sans"/>
                <a:cs typeface="DM Sans"/>
                <a:sym typeface="DM Sans"/>
              </a:rPr>
              <a:t>🧠 Por ejemplo: Necesito saber cuál es el menor o mayor de este array de números:</a:t>
            </a:r>
            <a:endParaRPr sz="1250">
              <a:latin typeface="DM Sans"/>
              <a:ea typeface="DM Sans"/>
              <a:cs typeface="DM Sans"/>
              <a:sym typeface="DM Sans"/>
            </a:endParaRPr>
          </a:p>
        </p:txBody>
      </p:sp>
      <p:sp>
        <p:nvSpPr>
          <p:cNvPr id="514" name="Google Shape;514;p72"/>
          <p:cNvSpPr txBox="1"/>
          <p:nvPr/>
        </p:nvSpPr>
        <p:spPr>
          <a:xfrm>
            <a:off x="475500" y="2826650"/>
            <a:ext cx="5183700" cy="7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50">
                <a:latin typeface="DM Sans"/>
                <a:ea typeface="DM Sans"/>
                <a:cs typeface="DM Sans"/>
                <a:sym typeface="DM Sans"/>
              </a:rPr>
              <a:t>Con el operador </a:t>
            </a:r>
            <a:r>
              <a:rPr b="1" lang="es" sz="1250">
                <a:latin typeface="DM Sans"/>
                <a:ea typeface="DM Sans"/>
                <a:cs typeface="DM Sans"/>
                <a:sym typeface="DM Sans"/>
              </a:rPr>
              <a:t>spread</a:t>
            </a:r>
            <a:r>
              <a:rPr lang="es" sz="1250">
                <a:latin typeface="DM Sans"/>
                <a:ea typeface="DM Sans"/>
                <a:cs typeface="DM Sans"/>
                <a:sym typeface="DM Sans"/>
              </a:rPr>
              <a:t> podemos solucionar esto ya que </a:t>
            </a:r>
            <a:r>
              <a:rPr lang="es" sz="1250">
                <a:highlight>
                  <a:schemeClr val="accent4"/>
                </a:highlight>
                <a:latin typeface="DM Sans"/>
                <a:ea typeface="DM Sans"/>
                <a:cs typeface="DM Sans"/>
                <a:sym typeface="DM Sans"/>
              </a:rPr>
              <a:t>Math.max()</a:t>
            </a:r>
            <a:r>
              <a:rPr lang="es" sz="1250">
                <a:latin typeface="DM Sans"/>
                <a:ea typeface="DM Sans"/>
                <a:cs typeface="DM Sans"/>
                <a:sym typeface="DM Sans"/>
              </a:rPr>
              <a:t> recibirá cada elemento del array como un parámetro individual:</a:t>
            </a:r>
            <a:endParaRPr sz="1250">
              <a:latin typeface="DM Sans"/>
              <a:ea typeface="DM Sans"/>
              <a:cs typeface="DM Sans"/>
              <a:sym typeface="DM Sans"/>
            </a:endParaRPr>
          </a:p>
        </p:txBody>
      </p:sp>
      <p:sp>
        <p:nvSpPr>
          <p:cNvPr id="515" name="Google Shape;515;p72"/>
          <p:cNvSpPr txBox="1"/>
          <p:nvPr/>
        </p:nvSpPr>
        <p:spPr>
          <a:xfrm>
            <a:off x="475500" y="1907150"/>
            <a:ext cx="5988000" cy="762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100">
                <a:solidFill>
                  <a:srgbClr val="569CD6"/>
                </a:solidFill>
                <a:latin typeface="Courier New"/>
                <a:ea typeface="Courier New"/>
                <a:cs typeface="Courier New"/>
                <a:sym typeface="Courier New"/>
              </a:rPr>
              <a:t>const</a:t>
            </a:r>
            <a:r>
              <a:rPr lang="es" sz="1100">
                <a:solidFill>
                  <a:srgbClr val="D4D4D4"/>
                </a:solidFill>
                <a:latin typeface="Courier New"/>
                <a:ea typeface="Courier New"/>
                <a:cs typeface="Courier New"/>
                <a:sym typeface="Courier New"/>
              </a:rPr>
              <a:t> </a:t>
            </a:r>
            <a:r>
              <a:rPr lang="es" sz="1100">
                <a:solidFill>
                  <a:srgbClr val="4FC1FF"/>
                </a:solidFill>
                <a:latin typeface="Courier New"/>
                <a:ea typeface="Courier New"/>
                <a:cs typeface="Courier New"/>
                <a:sym typeface="Courier New"/>
              </a:rPr>
              <a:t>numeros</a:t>
            </a:r>
            <a:r>
              <a:rPr lang="es" sz="1100">
                <a:solidFill>
                  <a:srgbClr val="D4D4D4"/>
                </a:solidFill>
                <a:latin typeface="Courier New"/>
                <a:ea typeface="Courier New"/>
                <a:cs typeface="Courier New"/>
                <a:sym typeface="Courier New"/>
              </a:rPr>
              <a:t> = [</a:t>
            </a:r>
            <a:r>
              <a:rPr lang="es" sz="1100">
                <a:solidFill>
                  <a:srgbClr val="B5CEA8"/>
                </a:solidFill>
                <a:latin typeface="Courier New"/>
                <a:ea typeface="Courier New"/>
                <a:cs typeface="Courier New"/>
                <a:sym typeface="Courier New"/>
              </a:rPr>
              <a:t>4</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77</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92</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10</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3</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32</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54</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11</a:t>
            </a:r>
            <a:r>
              <a:rPr lang="es" sz="1100">
                <a:solidFill>
                  <a:srgbClr val="D4D4D4"/>
                </a:solidFill>
                <a:latin typeface="Courier New"/>
                <a:ea typeface="Courier New"/>
                <a:cs typeface="Courier New"/>
                <a:sym typeface="Courier New"/>
              </a:rPr>
              <a:t>]</a:t>
            </a:r>
            <a:endParaRPr sz="11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00">
                <a:solidFill>
                  <a:srgbClr val="9CDCFE"/>
                </a:solidFill>
                <a:latin typeface="Courier New"/>
                <a:ea typeface="Courier New"/>
                <a:cs typeface="Courier New"/>
                <a:sym typeface="Courier New"/>
              </a:rPr>
              <a:t>console</a:t>
            </a:r>
            <a:r>
              <a:rPr lang="es" sz="1100">
                <a:solidFill>
                  <a:srgbClr val="D4D4D4"/>
                </a:solidFill>
                <a:latin typeface="Courier New"/>
                <a:ea typeface="Courier New"/>
                <a:cs typeface="Courier New"/>
                <a:sym typeface="Courier New"/>
              </a:rPr>
              <a:t>.</a:t>
            </a:r>
            <a:r>
              <a:rPr lang="es" sz="1100">
                <a:solidFill>
                  <a:srgbClr val="DCDCAA"/>
                </a:solidFill>
                <a:latin typeface="Courier New"/>
                <a:ea typeface="Courier New"/>
                <a:cs typeface="Courier New"/>
                <a:sym typeface="Courier New"/>
              </a:rPr>
              <a:t>log</a:t>
            </a: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Math</a:t>
            </a:r>
            <a:r>
              <a:rPr lang="es" sz="1100">
                <a:solidFill>
                  <a:srgbClr val="D4D4D4"/>
                </a:solidFill>
                <a:latin typeface="Courier New"/>
                <a:ea typeface="Courier New"/>
                <a:cs typeface="Courier New"/>
                <a:sym typeface="Courier New"/>
              </a:rPr>
              <a:t>.</a:t>
            </a:r>
            <a:r>
              <a:rPr lang="es" sz="1100">
                <a:solidFill>
                  <a:srgbClr val="DCDCAA"/>
                </a:solidFill>
                <a:latin typeface="Courier New"/>
                <a:ea typeface="Courier New"/>
                <a:cs typeface="Courier New"/>
                <a:sym typeface="Courier New"/>
              </a:rPr>
              <a:t>max</a:t>
            </a:r>
            <a:r>
              <a:rPr lang="es" sz="1100">
                <a:solidFill>
                  <a:srgbClr val="D4D4D4"/>
                </a:solidFill>
                <a:latin typeface="Courier New"/>
                <a:ea typeface="Courier New"/>
                <a:cs typeface="Courier New"/>
                <a:sym typeface="Courier New"/>
              </a:rPr>
              <a:t>(</a:t>
            </a:r>
            <a:r>
              <a:rPr lang="es" sz="1100">
                <a:solidFill>
                  <a:srgbClr val="4FC1FF"/>
                </a:solidFill>
                <a:latin typeface="Courier New"/>
                <a:ea typeface="Courier New"/>
                <a:cs typeface="Courier New"/>
                <a:sym typeface="Courier New"/>
              </a:rPr>
              <a:t>numeros</a:t>
            </a:r>
            <a:r>
              <a:rPr lang="es" sz="1100">
                <a:solidFill>
                  <a:srgbClr val="D4D4D4"/>
                </a:solidFill>
                <a:latin typeface="Courier New"/>
                <a:ea typeface="Courier New"/>
                <a:cs typeface="Courier New"/>
                <a:sym typeface="Courier New"/>
              </a:rPr>
              <a:t>) ) </a:t>
            </a:r>
            <a:r>
              <a:rPr lang="es" sz="1100">
                <a:solidFill>
                  <a:srgbClr val="6A9955"/>
                </a:solidFill>
                <a:latin typeface="Courier New"/>
                <a:ea typeface="Courier New"/>
                <a:cs typeface="Courier New"/>
                <a:sym typeface="Courier New"/>
              </a:rPr>
              <a:t>// NaN</a:t>
            </a:r>
            <a:endParaRPr sz="1100">
              <a:solidFill>
                <a:srgbClr val="569CD6"/>
              </a:solidFill>
              <a:latin typeface="Courier New"/>
              <a:ea typeface="Courier New"/>
              <a:cs typeface="Courier New"/>
              <a:sym typeface="Courier New"/>
            </a:endParaRPr>
          </a:p>
        </p:txBody>
      </p:sp>
      <p:sp>
        <p:nvSpPr>
          <p:cNvPr id="516" name="Google Shape;516;p72"/>
          <p:cNvSpPr txBox="1"/>
          <p:nvPr/>
        </p:nvSpPr>
        <p:spPr>
          <a:xfrm>
            <a:off x="475500" y="3746150"/>
            <a:ext cx="5988000" cy="8454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s" sz="1100">
                <a:solidFill>
                  <a:srgbClr val="569CD6"/>
                </a:solidFill>
                <a:latin typeface="Courier New"/>
                <a:ea typeface="Courier New"/>
                <a:cs typeface="Courier New"/>
                <a:sym typeface="Courier New"/>
              </a:rPr>
              <a:t>const</a:t>
            </a:r>
            <a:r>
              <a:rPr lang="es" sz="1100">
                <a:solidFill>
                  <a:srgbClr val="D4D4D4"/>
                </a:solidFill>
                <a:latin typeface="Courier New"/>
                <a:ea typeface="Courier New"/>
                <a:cs typeface="Courier New"/>
                <a:sym typeface="Courier New"/>
              </a:rPr>
              <a:t> </a:t>
            </a:r>
            <a:r>
              <a:rPr lang="es" sz="1100">
                <a:solidFill>
                  <a:srgbClr val="4FC1FF"/>
                </a:solidFill>
                <a:latin typeface="Courier New"/>
                <a:ea typeface="Courier New"/>
                <a:cs typeface="Courier New"/>
                <a:sym typeface="Courier New"/>
              </a:rPr>
              <a:t>numeros</a:t>
            </a:r>
            <a:r>
              <a:rPr lang="es" sz="1100">
                <a:solidFill>
                  <a:srgbClr val="D4D4D4"/>
                </a:solidFill>
                <a:latin typeface="Courier New"/>
                <a:ea typeface="Courier New"/>
                <a:cs typeface="Courier New"/>
                <a:sym typeface="Courier New"/>
              </a:rPr>
              <a:t> = [</a:t>
            </a:r>
            <a:r>
              <a:rPr lang="es" sz="1100">
                <a:solidFill>
                  <a:srgbClr val="B5CEA8"/>
                </a:solidFill>
                <a:latin typeface="Courier New"/>
                <a:ea typeface="Courier New"/>
                <a:cs typeface="Courier New"/>
                <a:sym typeface="Courier New"/>
              </a:rPr>
              <a:t>4</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77</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92</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10</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3</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32</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54</a:t>
            </a:r>
            <a:r>
              <a:rPr lang="es" sz="1100">
                <a:solidFill>
                  <a:srgbClr val="D4D4D4"/>
                </a:solidFill>
                <a:latin typeface="Courier New"/>
                <a:ea typeface="Courier New"/>
                <a:cs typeface="Courier New"/>
                <a:sym typeface="Courier New"/>
              </a:rPr>
              <a:t>, </a:t>
            </a:r>
            <a:r>
              <a:rPr lang="es" sz="1100">
                <a:solidFill>
                  <a:srgbClr val="B5CEA8"/>
                </a:solidFill>
                <a:latin typeface="Courier New"/>
                <a:ea typeface="Courier New"/>
                <a:cs typeface="Courier New"/>
                <a:sym typeface="Courier New"/>
              </a:rPr>
              <a:t>11</a:t>
            </a:r>
            <a:r>
              <a:rPr lang="es" sz="1100">
                <a:solidFill>
                  <a:srgbClr val="D4D4D4"/>
                </a:solidFill>
                <a:latin typeface="Courier New"/>
                <a:ea typeface="Courier New"/>
                <a:cs typeface="Courier New"/>
                <a:sym typeface="Courier New"/>
              </a:rPr>
              <a:t>]</a:t>
            </a:r>
            <a:endParaRPr sz="11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0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00">
                <a:solidFill>
                  <a:srgbClr val="9CDCFE"/>
                </a:solidFill>
                <a:latin typeface="Courier New"/>
                <a:ea typeface="Courier New"/>
                <a:cs typeface="Courier New"/>
                <a:sym typeface="Courier New"/>
              </a:rPr>
              <a:t>console</a:t>
            </a:r>
            <a:r>
              <a:rPr lang="es" sz="1100">
                <a:solidFill>
                  <a:srgbClr val="D4D4D4"/>
                </a:solidFill>
                <a:latin typeface="Courier New"/>
                <a:ea typeface="Courier New"/>
                <a:cs typeface="Courier New"/>
                <a:sym typeface="Courier New"/>
              </a:rPr>
              <a:t>.</a:t>
            </a:r>
            <a:r>
              <a:rPr lang="es" sz="1100">
                <a:solidFill>
                  <a:srgbClr val="DCDCAA"/>
                </a:solidFill>
                <a:latin typeface="Courier New"/>
                <a:ea typeface="Courier New"/>
                <a:cs typeface="Courier New"/>
                <a:sym typeface="Courier New"/>
              </a:rPr>
              <a:t>log</a:t>
            </a:r>
            <a:r>
              <a:rPr lang="es" sz="1100">
                <a:solidFill>
                  <a:srgbClr val="D4D4D4"/>
                </a:solidFill>
                <a:latin typeface="Courier New"/>
                <a:ea typeface="Courier New"/>
                <a:cs typeface="Courier New"/>
                <a:sym typeface="Courier New"/>
              </a:rPr>
              <a:t>( </a:t>
            </a:r>
            <a:r>
              <a:rPr lang="es" sz="1100">
                <a:solidFill>
                  <a:srgbClr val="9CDCFE"/>
                </a:solidFill>
                <a:latin typeface="Courier New"/>
                <a:ea typeface="Courier New"/>
                <a:cs typeface="Courier New"/>
                <a:sym typeface="Courier New"/>
              </a:rPr>
              <a:t>Math</a:t>
            </a:r>
            <a:r>
              <a:rPr lang="es" sz="1100">
                <a:solidFill>
                  <a:srgbClr val="D4D4D4"/>
                </a:solidFill>
                <a:latin typeface="Courier New"/>
                <a:ea typeface="Courier New"/>
                <a:cs typeface="Courier New"/>
                <a:sym typeface="Courier New"/>
              </a:rPr>
              <a:t>.</a:t>
            </a:r>
            <a:r>
              <a:rPr lang="es" sz="1100">
                <a:solidFill>
                  <a:srgbClr val="DCDCAA"/>
                </a:solidFill>
                <a:latin typeface="Courier New"/>
                <a:ea typeface="Courier New"/>
                <a:cs typeface="Courier New"/>
                <a:sym typeface="Courier New"/>
              </a:rPr>
              <a:t>max</a:t>
            </a:r>
            <a:r>
              <a:rPr lang="es" sz="1100">
                <a:solidFill>
                  <a:srgbClr val="D4D4D4"/>
                </a:solidFill>
                <a:latin typeface="Courier New"/>
                <a:ea typeface="Courier New"/>
                <a:cs typeface="Courier New"/>
                <a:sym typeface="Courier New"/>
              </a:rPr>
              <a:t>(...</a:t>
            </a:r>
            <a:r>
              <a:rPr lang="es" sz="1100">
                <a:solidFill>
                  <a:srgbClr val="4FC1FF"/>
                </a:solidFill>
                <a:latin typeface="Courier New"/>
                <a:ea typeface="Courier New"/>
                <a:cs typeface="Courier New"/>
                <a:sym typeface="Courier New"/>
              </a:rPr>
              <a:t>numeros</a:t>
            </a:r>
            <a:r>
              <a:rPr lang="es" sz="1100">
                <a:solidFill>
                  <a:srgbClr val="D4D4D4"/>
                </a:solidFill>
                <a:latin typeface="Courier New"/>
                <a:ea typeface="Courier New"/>
                <a:cs typeface="Courier New"/>
                <a:sym typeface="Courier New"/>
              </a:rPr>
              <a:t>) ) </a:t>
            </a:r>
            <a:r>
              <a:rPr lang="es" sz="1100">
                <a:solidFill>
                  <a:srgbClr val="6A9955"/>
                </a:solidFill>
                <a:latin typeface="Courier New"/>
                <a:ea typeface="Courier New"/>
                <a:cs typeface="Courier New"/>
                <a:sym typeface="Courier New"/>
              </a:rPr>
              <a:t>// 92</a:t>
            </a:r>
            <a:endParaRPr sz="1100">
              <a:solidFill>
                <a:srgbClr val="569CD6"/>
              </a:solidFill>
              <a:latin typeface="Courier New"/>
              <a:ea typeface="Courier New"/>
              <a:cs typeface="Courier New"/>
              <a:sym typeface="Courier New"/>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Spread de arrays</a:t>
            </a:r>
            <a:endParaRPr b="1" sz="4000">
              <a:solidFill>
                <a:schemeClr val="dk1"/>
              </a:solidFill>
              <a:latin typeface="DM Sans"/>
              <a:ea typeface="DM Sans"/>
              <a:cs typeface="DM Sans"/>
              <a:sym typeface="DM Sans"/>
            </a:endParaRPr>
          </a:p>
        </p:txBody>
      </p:sp>
      <p:sp>
        <p:nvSpPr>
          <p:cNvPr id="522" name="Google Shape;522;p73"/>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También podemos hacer spread de un array dentro de otras estructuras que lo admitan.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Esto nos permite, por ejemplo, replicar el contenido de un array dentro de otra estructura al desparramar su contenido dentro.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23" name="Google Shape;523;p73"/>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Si lo hacemos dentro de un objeto veremos algo interesante, que cada propiedad toma como nombre el índice de los elementos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24" name="Google Shape;524;p73"/>
          <p:cNvSpPr/>
          <p:nvPr/>
        </p:nvSpPr>
        <p:spPr>
          <a:xfrm>
            <a:off x="4527575" y="2047575"/>
            <a:ext cx="3750300" cy="954900"/>
          </a:xfrm>
          <a:prstGeom prst="rect">
            <a:avLst/>
          </a:prstGeom>
          <a:noFill/>
          <a:ln cap="flat" cmpd="sng" w="28575">
            <a:solidFill>
              <a:srgbClr val="EF89D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Repaso</a:t>
            </a:r>
            <a:endParaRPr b="1" sz="3500">
              <a:solidFill>
                <a:srgbClr val="EAFF6A"/>
              </a:solidFill>
              <a:latin typeface="DM Sans"/>
              <a:ea typeface="DM Sans"/>
              <a:cs typeface="DM Sans"/>
              <a:sym typeface="DM Sans"/>
            </a:endParaRPr>
          </a:p>
        </p:txBody>
      </p:sp>
      <p:grpSp>
        <p:nvGrpSpPr>
          <p:cNvPr id="133" name="Google Shape;133;p20"/>
          <p:cNvGrpSpPr/>
          <p:nvPr/>
        </p:nvGrpSpPr>
        <p:grpSpPr>
          <a:xfrm>
            <a:off x="473351" y="619523"/>
            <a:ext cx="738900" cy="738900"/>
            <a:chOff x="473351" y="619523"/>
            <a:chExt cx="738900" cy="738900"/>
          </a:xfrm>
        </p:grpSpPr>
        <p:sp>
          <p:nvSpPr>
            <p:cNvPr id="134" name="Google Shape;134;p2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20"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136" name="Google Shape;136;p20"/>
          <p:cNvSpPr txBox="1"/>
          <p:nvPr/>
        </p:nvSpPr>
        <p:spPr>
          <a:xfrm>
            <a:off x="473350" y="1682450"/>
            <a:ext cx="3834600" cy="14679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¿Qué les pareció el WORKSHOP de la clase anterior?</a:t>
            </a:r>
            <a:endParaRPr sz="1350">
              <a:solidFill>
                <a:schemeClr val="lt1"/>
              </a:solidFill>
              <a:latin typeface="DM Sans"/>
              <a:ea typeface="DM Sans"/>
              <a:cs typeface="DM Sans"/>
              <a:sym typeface="DM Sans"/>
            </a:endParaRPr>
          </a:p>
          <a:p>
            <a:pPr indent="0" lvl="0" marL="457200" rtl="0" algn="l">
              <a:lnSpc>
                <a:spcPct val="10000"/>
              </a:lnSpc>
              <a:spcBef>
                <a:spcPts val="800"/>
              </a:spcBef>
              <a:spcAft>
                <a:spcPts val="0"/>
              </a:spcAft>
              <a:buNone/>
            </a:pPr>
            <a:r>
              <a:t/>
            </a:r>
            <a:endParaRPr sz="1350">
              <a:solidFill>
                <a:schemeClr val="lt1"/>
              </a:solidFill>
              <a:latin typeface="DM Sans"/>
              <a:ea typeface="DM Sans"/>
              <a:cs typeface="DM Sans"/>
              <a:sym typeface="DM Sans"/>
            </a:endParaRPr>
          </a:p>
          <a:p>
            <a:pPr indent="-314325" lvl="0" marL="457200" rtl="0" algn="l">
              <a:lnSpc>
                <a:spcPct val="100000"/>
              </a:lnSpc>
              <a:spcBef>
                <a:spcPts val="800"/>
              </a:spcBef>
              <a:spcAft>
                <a:spcPts val="0"/>
              </a:spcAft>
              <a:buClr>
                <a:srgbClr val="EAFF6A"/>
              </a:buClr>
              <a:buSzPts val="1350"/>
              <a:buFont typeface="Helvetica Neue"/>
              <a:buChar char="✓"/>
            </a:pPr>
            <a:r>
              <a:rPr lang="es" sz="1350">
                <a:solidFill>
                  <a:schemeClr val="lt1"/>
                </a:solidFill>
                <a:latin typeface="DM Sans"/>
                <a:ea typeface="DM Sans"/>
                <a:cs typeface="DM Sans"/>
                <a:sym typeface="DM Sans"/>
              </a:rPr>
              <a:t>¿Les sirvió? ¿Si? ¿No? </a:t>
            </a:r>
            <a:endParaRPr sz="1350">
              <a:solidFill>
                <a:schemeClr val="lt1"/>
              </a:solidFill>
              <a:latin typeface="DM Sans"/>
              <a:ea typeface="DM Sans"/>
              <a:cs typeface="DM Sans"/>
              <a:sym typeface="DM Sans"/>
            </a:endParaRPr>
          </a:p>
          <a:p>
            <a:pPr indent="0" lvl="0" marL="457200" rtl="0" algn="l">
              <a:lnSpc>
                <a:spcPct val="10000"/>
              </a:lnSpc>
              <a:spcBef>
                <a:spcPts val="800"/>
              </a:spcBef>
              <a:spcAft>
                <a:spcPts val="0"/>
              </a:spcAft>
              <a:buNone/>
            </a:pPr>
            <a:r>
              <a:t/>
            </a:r>
            <a:endParaRPr sz="1350">
              <a:solidFill>
                <a:schemeClr val="lt1"/>
              </a:solidFill>
              <a:latin typeface="DM Sans"/>
              <a:ea typeface="DM Sans"/>
              <a:cs typeface="DM Sans"/>
              <a:sym typeface="DM Sans"/>
            </a:endParaRPr>
          </a:p>
          <a:p>
            <a:pPr indent="-314325" lvl="0" marL="457200" rtl="0" algn="l">
              <a:lnSpc>
                <a:spcPct val="100000"/>
              </a:lnSpc>
              <a:spcBef>
                <a:spcPts val="8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¿Le agregarían algo?</a:t>
            </a:r>
            <a:endParaRPr sz="1350">
              <a:solidFill>
                <a:schemeClr val="lt1"/>
              </a:solidFill>
              <a:latin typeface="DM Sans"/>
              <a:ea typeface="DM Sans"/>
              <a:cs typeface="DM Sans"/>
              <a:sym typeface="DM Sans"/>
            </a:endParaRPr>
          </a:p>
        </p:txBody>
      </p:sp>
      <p:pic>
        <p:nvPicPr>
          <p:cNvPr id="137" name="Google Shape;137;p20"/>
          <p:cNvPicPr preferRelativeResize="0"/>
          <p:nvPr/>
        </p:nvPicPr>
        <p:blipFill>
          <a:blip r:embed="rId4">
            <a:alphaModFix/>
          </a:blip>
          <a:stretch>
            <a:fillRect/>
          </a:stretch>
        </p:blipFill>
        <p:spPr>
          <a:xfrm>
            <a:off x="4621650" y="1285875"/>
            <a:ext cx="3333750" cy="25717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4"/>
          <p:cNvSpPr/>
          <p:nvPr/>
        </p:nvSpPr>
        <p:spPr>
          <a:xfrm>
            <a:off x="0" y="1038450"/>
            <a:ext cx="9144000" cy="41049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nombres1</a:t>
            </a:r>
            <a:r>
              <a:rPr lang="es" sz="1250">
                <a:solidFill>
                  <a:srgbClr val="D4D4D4"/>
                </a:solidFill>
                <a:latin typeface="Courier New"/>
                <a:ea typeface="Courier New"/>
                <a:cs typeface="Courier New"/>
                <a:sym typeface="Courier New"/>
              </a:rPr>
              <a:t> = [</a:t>
            </a:r>
            <a:r>
              <a:rPr lang="es" sz="1250">
                <a:solidFill>
                  <a:srgbClr val="CE9178"/>
                </a:solidFill>
                <a:latin typeface="Courier New"/>
                <a:ea typeface="Courier New"/>
                <a:cs typeface="Courier New"/>
                <a:sym typeface="Courier New"/>
              </a:rPr>
              <a:t>"Juan"</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"Julieta"</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nombres2</a:t>
            </a:r>
            <a:r>
              <a:rPr lang="es" sz="1250">
                <a:solidFill>
                  <a:srgbClr val="D4D4D4"/>
                </a:solidFill>
                <a:latin typeface="Courier New"/>
                <a:ea typeface="Courier New"/>
                <a:cs typeface="Courier New"/>
                <a:sym typeface="Courier New"/>
              </a:rPr>
              <a:t> = [</a:t>
            </a:r>
            <a:r>
              <a:rPr lang="es" sz="1250">
                <a:solidFill>
                  <a:srgbClr val="CE9178"/>
                </a:solidFill>
                <a:latin typeface="Courier New"/>
                <a:ea typeface="Courier New"/>
                <a:cs typeface="Courier New"/>
                <a:sym typeface="Courier New"/>
              </a:rPr>
              <a:t>"Carlos"</a:t>
            </a:r>
            <a:r>
              <a:rPr lang="es" sz="1250">
                <a:solidFill>
                  <a:srgbClr val="D4D4D4"/>
                </a:solidFill>
                <a:latin typeface="Courier New"/>
                <a:ea typeface="Courier New"/>
                <a:cs typeface="Courier New"/>
                <a:sym typeface="Courier New"/>
              </a:rPr>
              <a:t>, </a:t>
            </a:r>
            <a:r>
              <a:rPr lang="es" sz="1250">
                <a:solidFill>
                  <a:srgbClr val="CE9178"/>
                </a:solidFill>
                <a:latin typeface="Courier New"/>
                <a:ea typeface="Courier New"/>
                <a:cs typeface="Courier New"/>
                <a:sym typeface="Courier New"/>
              </a:rPr>
              <a:t>"Mariela"</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50">
                <a:solidFill>
                  <a:srgbClr val="6A9955"/>
                </a:solidFill>
                <a:latin typeface="Courier New"/>
                <a:ea typeface="Courier New"/>
                <a:cs typeface="Courier New"/>
                <a:sym typeface="Courier New"/>
              </a:rPr>
              <a:t>// spread de los dos arrays dentro de otro</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a:t>
            </a:r>
            <a:r>
              <a:rPr lang="es" sz="1250">
                <a:solidFill>
                  <a:srgbClr val="D4D4D4"/>
                </a:solidFill>
                <a:latin typeface="Courier New"/>
                <a:ea typeface="Courier New"/>
                <a:cs typeface="Courier New"/>
                <a:sym typeface="Courier New"/>
              </a:rPr>
              <a:t> = [...</a:t>
            </a:r>
            <a:r>
              <a:rPr lang="es" sz="1250">
                <a:solidFill>
                  <a:srgbClr val="4FC1FF"/>
                </a:solidFill>
                <a:latin typeface="Courier New"/>
                <a:ea typeface="Courier New"/>
                <a:cs typeface="Courier New"/>
                <a:sym typeface="Courier New"/>
              </a:rPr>
              <a:t>nombres1</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nombres2</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nombres</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["Juan", "Julieta", "Carlos", "Mariela"]</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50">
                <a:solidFill>
                  <a:srgbClr val="6A9955"/>
                </a:solidFill>
                <a:latin typeface="Courier New"/>
                <a:ea typeface="Courier New"/>
                <a:cs typeface="Courier New"/>
                <a:sym typeface="Courier New"/>
              </a:rPr>
              <a:t>// spread del array en un objeto</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50">
                <a:solidFill>
                  <a:srgbClr val="569CD6"/>
                </a:solidFill>
                <a:latin typeface="Courier New"/>
                <a:ea typeface="Courier New"/>
                <a:cs typeface="Courier New"/>
                <a:sym typeface="Courier New"/>
              </a:rPr>
              <a:t>const</a:t>
            </a: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nombresObj</a:t>
            </a:r>
            <a:r>
              <a:rPr lang="es" sz="1250">
                <a:solidFill>
                  <a:srgbClr val="D4D4D4"/>
                </a:solidFill>
                <a:latin typeface="Courier New"/>
                <a:ea typeface="Courier New"/>
                <a:cs typeface="Courier New"/>
                <a:sym typeface="Courier New"/>
              </a:rPr>
              <a:t> =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50">
                <a:solidFill>
                  <a:srgbClr val="D4D4D4"/>
                </a:solidFill>
                <a:latin typeface="Courier New"/>
                <a:ea typeface="Courier New"/>
                <a:cs typeface="Courier New"/>
                <a:sym typeface="Courier New"/>
              </a:rPr>
              <a:t>    ...</a:t>
            </a:r>
            <a:r>
              <a:rPr lang="es" sz="1250">
                <a:solidFill>
                  <a:srgbClr val="4FC1FF"/>
                </a:solidFill>
                <a:latin typeface="Courier New"/>
                <a:ea typeface="Courier New"/>
                <a:cs typeface="Courier New"/>
                <a:sym typeface="Courier New"/>
              </a:rPr>
              <a:t>nombres</a:t>
            </a:r>
            <a:endParaRPr sz="12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4FC1FF"/>
                </a:solidFill>
                <a:latin typeface="Courier New"/>
                <a:ea typeface="Courier New"/>
                <a:cs typeface="Courier New"/>
                <a:sym typeface="Courier New"/>
              </a:rPr>
              <a:t>nombresObj</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50">
                <a:solidFill>
                  <a:srgbClr val="6A9955"/>
                </a:solidFill>
                <a:latin typeface="Courier New"/>
                <a:ea typeface="Courier New"/>
                <a:cs typeface="Courier New"/>
                <a:sym typeface="Courier New"/>
              </a:rPr>
              <a:t>// { '0': 'Juan', '1': 'Julieta', '2': 'Carlos', '3': 'Mariela' }</a:t>
            </a:r>
            <a:endParaRPr/>
          </a:p>
        </p:txBody>
      </p:sp>
      <p:pic>
        <p:nvPicPr>
          <p:cNvPr id="530" name="Google Shape;530;p74"/>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31" name="Google Shape;531;p74"/>
          <p:cNvSpPr txBox="1"/>
          <p:nvPr/>
        </p:nvSpPr>
        <p:spPr>
          <a:xfrm>
            <a:off x="426725" y="341375"/>
            <a:ext cx="47673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chemeClr val="dk1"/>
                </a:solidFill>
                <a:latin typeface="DM Sans"/>
                <a:ea typeface="DM Sans"/>
                <a:cs typeface="DM Sans"/>
                <a:sym typeface="DM Sans"/>
              </a:rPr>
              <a:t>Spread de arrays</a:t>
            </a:r>
            <a:endParaRPr sz="9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Spread de objetos</a:t>
            </a:r>
            <a:endParaRPr b="1" sz="4000">
              <a:solidFill>
                <a:schemeClr val="dk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Spread de objetos</a:t>
            </a:r>
            <a:endParaRPr b="1" sz="4000">
              <a:solidFill>
                <a:schemeClr val="dk1"/>
              </a:solidFill>
              <a:latin typeface="DM Sans"/>
              <a:ea typeface="DM Sans"/>
              <a:cs typeface="DM Sans"/>
              <a:sym typeface="DM Sans"/>
            </a:endParaRPr>
          </a:p>
        </p:txBody>
      </p:sp>
      <p:sp>
        <p:nvSpPr>
          <p:cNvPr id="542" name="Google Shape;542;p76"/>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puede hacer spread de objetos también, pero debe hacerse dentro de una estructura que lo permita, como otro objeto.</a:t>
            </a:r>
            <a:endParaRPr b="1" sz="1350">
              <a:latin typeface="DM Sans"/>
              <a:ea typeface="DM Sans"/>
              <a:cs typeface="DM Sans"/>
              <a:sym typeface="DM Sans"/>
            </a:endParaRPr>
          </a:p>
        </p:txBody>
      </p:sp>
      <p:sp>
        <p:nvSpPr>
          <p:cNvPr id="543" name="Google Shape;543;p76"/>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Esto suele ser útil cuando queremos replicar o modificar estructuras de objetos, ya que nos permite primero listar todas sus propiedades y valores y luego modificar/agregar las que queramos:</a:t>
            </a:r>
            <a:endParaRPr sz="1350">
              <a:latin typeface="DM Sans"/>
              <a:ea typeface="DM Sans"/>
              <a:cs typeface="DM Sans"/>
              <a:sym typeface="DM Sans"/>
            </a:endParaRPr>
          </a:p>
        </p:txBody>
      </p:sp>
      <p:sp>
        <p:nvSpPr>
          <p:cNvPr id="544" name="Google Shape;544;p76"/>
          <p:cNvSpPr txBox="1"/>
          <p:nvPr/>
        </p:nvSpPr>
        <p:spPr>
          <a:xfrm>
            <a:off x="475500" y="2716375"/>
            <a:ext cx="36504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Un spread aplicado sobre un objeto presentaría cada par de clave-valor separado por comas, y ésto en una función no sería admisible, </a:t>
            </a:r>
            <a:r>
              <a:rPr b="1" lang="es" sz="1350">
                <a:latin typeface="DM Sans"/>
                <a:ea typeface="DM Sans"/>
                <a:cs typeface="DM Sans"/>
                <a:sym typeface="DM Sans"/>
              </a:rPr>
              <a:t>pero sí puede serlo dentro de otro objeto.</a:t>
            </a:r>
            <a:endParaRPr b="1" sz="1350">
              <a:latin typeface="DM Sans"/>
              <a:ea typeface="DM Sans"/>
              <a:cs typeface="DM Sans"/>
              <a:sym typeface="DM Sans"/>
            </a:endParaRPr>
          </a:p>
        </p:txBody>
      </p:sp>
      <p:sp>
        <p:nvSpPr>
          <p:cNvPr id="545" name="Google Shape;545;p76"/>
          <p:cNvSpPr txBox="1"/>
          <p:nvPr/>
        </p:nvSpPr>
        <p:spPr>
          <a:xfrm>
            <a:off x="512125" y="2740375"/>
            <a:ext cx="3697500" cy="11757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t/>
            </a:r>
            <a:endParaRPr b="1" sz="13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7"/>
          <p:cNvSpPr/>
          <p:nvPr/>
        </p:nvSpPr>
        <p:spPr>
          <a:xfrm>
            <a:off x="0" y="941675"/>
            <a:ext cx="9144000" cy="4201800"/>
          </a:xfrm>
          <a:prstGeom prst="rect">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5714"/>
              </a:lnSpc>
              <a:spcBef>
                <a:spcPts val="0"/>
              </a:spcBef>
              <a:spcAft>
                <a:spcPts val="0"/>
              </a:spcAft>
              <a:buNone/>
            </a:pPr>
            <a:r>
              <a:rPr lang="es" sz="950">
                <a:solidFill>
                  <a:srgbClr val="569CD6"/>
                </a:solidFill>
                <a:latin typeface="Courier New"/>
                <a:ea typeface="Courier New"/>
                <a:cs typeface="Courier New"/>
                <a:sym typeface="Courier New"/>
              </a:rPr>
              <a:t>const</a:t>
            </a:r>
            <a:r>
              <a:rPr lang="es" sz="950">
                <a:solidFill>
                  <a:srgbClr val="D4D4D4"/>
                </a:solidFill>
                <a:latin typeface="Courier New"/>
                <a:ea typeface="Courier New"/>
                <a:cs typeface="Courier New"/>
                <a:sym typeface="Courier New"/>
              </a:rPr>
              <a:t> </a:t>
            </a:r>
            <a:r>
              <a:rPr lang="es" sz="950">
                <a:solidFill>
                  <a:srgbClr val="4FC1FF"/>
                </a:solidFill>
                <a:latin typeface="Courier New"/>
                <a:ea typeface="Courier New"/>
                <a:cs typeface="Courier New"/>
                <a:sym typeface="Courier New"/>
              </a:rPr>
              <a:t>usuario1</a:t>
            </a:r>
            <a:r>
              <a:rPr lang="es" sz="950">
                <a:solidFill>
                  <a:srgbClr val="D4D4D4"/>
                </a:solidFill>
                <a:latin typeface="Courier New"/>
                <a:ea typeface="Courier New"/>
                <a:cs typeface="Courier New"/>
                <a:sym typeface="Courier New"/>
              </a:rPr>
              <a:t> = {</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latin typeface="Courier New"/>
                <a:ea typeface="Courier New"/>
                <a:cs typeface="Courier New"/>
                <a:sym typeface="Courier New"/>
              </a:rPr>
              <a:t>    </a:t>
            </a:r>
            <a:r>
              <a:rPr lang="es" sz="950">
                <a:solidFill>
                  <a:srgbClr val="9CDCFE"/>
                </a:solidFill>
                <a:latin typeface="Courier New"/>
                <a:ea typeface="Courier New"/>
                <a:cs typeface="Courier New"/>
                <a:sym typeface="Courier New"/>
              </a:rPr>
              <a:t>nombre:</a:t>
            </a:r>
            <a:r>
              <a:rPr lang="es" sz="950">
                <a:solidFill>
                  <a:srgbClr val="D4D4D4"/>
                </a:solidFill>
                <a:latin typeface="Courier New"/>
                <a:ea typeface="Courier New"/>
                <a:cs typeface="Courier New"/>
                <a:sym typeface="Courier New"/>
              </a:rPr>
              <a:t> </a:t>
            </a:r>
            <a:r>
              <a:rPr lang="es" sz="950">
                <a:solidFill>
                  <a:srgbClr val="CE9178"/>
                </a:solidFill>
                <a:latin typeface="Courier New"/>
                <a:ea typeface="Courier New"/>
                <a:cs typeface="Courier New"/>
                <a:sym typeface="Courier New"/>
              </a:rPr>
              <a:t>"Juan"</a:t>
            </a:r>
            <a:r>
              <a:rPr lang="es"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latin typeface="Courier New"/>
                <a:ea typeface="Courier New"/>
                <a:cs typeface="Courier New"/>
                <a:sym typeface="Courier New"/>
              </a:rPr>
              <a:t>    </a:t>
            </a:r>
            <a:r>
              <a:rPr lang="es" sz="950">
                <a:solidFill>
                  <a:srgbClr val="9CDCFE"/>
                </a:solidFill>
                <a:latin typeface="Courier New"/>
                <a:ea typeface="Courier New"/>
                <a:cs typeface="Courier New"/>
                <a:sym typeface="Courier New"/>
              </a:rPr>
              <a:t>edad:</a:t>
            </a:r>
            <a:r>
              <a:rPr lang="es" sz="950">
                <a:solidFill>
                  <a:srgbClr val="D4D4D4"/>
                </a:solidFill>
                <a:latin typeface="Courier New"/>
                <a:ea typeface="Courier New"/>
                <a:cs typeface="Courier New"/>
                <a:sym typeface="Courier New"/>
              </a:rPr>
              <a:t> </a:t>
            </a:r>
            <a:r>
              <a:rPr lang="es" sz="950">
                <a:solidFill>
                  <a:srgbClr val="B5CEA8"/>
                </a:solidFill>
                <a:latin typeface="Courier New"/>
                <a:ea typeface="Courier New"/>
                <a:cs typeface="Courier New"/>
                <a:sym typeface="Courier New"/>
              </a:rPr>
              <a:t>24</a:t>
            </a:r>
            <a:r>
              <a:rPr lang="es"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latin typeface="Courier New"/>
                <a:ea typeface="Courier New"/>
                <a:cs typeface="Courier New"/>
                <a:sym typeface="Courier New"/>
              </a:rPr>
              <a:t>    </a:t>
            </a:r>
            <a:r>
              <a:rPr lang="es" sz="950">
                <a:solidFill>
                  <a:srgbClr val="9CDCFE"/>
                </a:solidFill>
                <a:latin typeface="Courier New"/>
                <a:ea typeface="Courier New"/>
                <a:cs typeface="Courier New"/>
                <a:sym typeface="Courier New"/>
              </a:rPr>
              <a:t>curso:</a:t>
            </a:r>
            <a:r>
              <a:rPr lang="es" sz="950">
                <a:solidFill>
                  <a:srgbClr val="D4D4D4"/>
                </a:solidFill>
                <a:latin typeface="Courier New"/>
                <a:ea typeface="Courier New"/>
                <a:cs typeface="Courier New"/>
                <a:sym typeface="Courier New"/>
              </a:rPr>
              <a:t> </a:t>
            </a:r>
            <a:r>
              <a:rPr lang="es" sz="950">
                <a:solidFill>
                  <a:srgbClr val="CE9178"/>
                </a:solidFill>
                <a:latin typeface="Courier New"/>
                <a:ea typeface="Courier New"/>
                <a:cs typeface="Courier New"/>
                <a:sym typeface="Courier New"/>
              </a:rPr>
              <a:t>"Javascript"</a:t>
            </a:r>
            <a:endParaRPr sz="9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6A9955"/>
                </a:solidFill>
                <a:latin typeface="Courier New"/>
                <a:ea typeface="Courier New"/>
                <a:cs typeface="Courier New"/>
                <a:sym typeface="Courier New"/>
              </a:rPr>
              <a:t>// lista todas las propiedades y valores de usuario1 dentro de otro objeto</a:t>
            </a:r>
            <a:endParaRPr sz="9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569CD6"/>
                </a:solidFill>
                <a:latin typeface="Courier New"/>
                <a:ea typeface="Courier New"/>
                <a:cs typeface="Courier New"/>
                <a:sym typeface="Courier New"/>
              </a:rPr>
              <a:t>const</a:t>
            </a:r>
            <a:r>
              <a:rPr lang="es" sz="950">
                <a:solidFill>
                  <a:srgbClr val="D4D4D4"/>
                </a:solidFill>
                <a:latin typeface="Courier New"/>
                <a:ea typeface="Courier New"/>
                <a:cs typeface="Courier New"/>
                <a:sym typeface="Courier New"/>
              </a:rPr>
              <a:t> </a:t>
            </a:r>
            <a:r>
              <a:rPr lang="es" sz="950">
                <a:solidFill>
                  <a:srgbClr val="4FC1FF"/>
                </a:solidFill>
                <a:latin typeface="Courier New"/>
                <a:ea typeface="Courier New"/>
                <a:cs typeface="Courier New"/>
                <a:sym typeface="Courier New"/>
              </a:rPr>
              <a:t>usuario2</a:t>
            </a:r>
            <a:r>
              <a:rPr lang="es" sz="950">
                <a:solidFill>
                  <a:srgbClr val="D4D4D4"/>
                </a:solidFill>
                <a:latin typeface="Courier New"/>
                <a:ea typeface="Courier New"/>
                <a:cs typeface="Courier New"/>
                <a:sym typeface="Courier New"/>
              </a:rPr>
              <a:t> = {</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latin typeface="Courier New"/>
                <a:ea typeface="Courier New"/>
                <a:cs typeface="Courier New"/>
                <a:sym typeface="Courier New"/>
              </a:rPr>
              <a:t>    ...</a:t>
            </a:r>
            <a:r>
              <a:rPr lang="es" sz="950">
                <a:solidFill>
                  <a:srgbClr val="4FC1FF"/>
                </a:solidFill>
                <a:latin typeface="Courier New"/>
                <a:ea typeface="Courier New"/>
                <a:cs typeface="Courier New"/>
                <a:sym typeface="Courier New"/>
              </a:rPr>
              <a:t>usuario1</a:t>
            </a:r>
            <a:endParaRPr sz="950">
              <a:solidFill>
                <a:srgbClr val="4FC1FF"/>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9CDCFE"/>
                </a:solidFill>
                <a:latin typeface="Courier New"/>
                <a:ea typeface="Courier New"/>
                <a:cs typeface="Courier New"/>
                <a:sym typeface="Courier New"/>
              </a:rPr>
              <a:t>console</a:t>
            </a:r>
            <a:r>
              <a:rPr lang="es" sz="950">
                <a:solidFill>
                  <a:srgbClr val="D4D4D4"/>
                </a:solidFill>
                <a:latin typeface="Courier New"/>
                <a:ea typeface="Courier New"/>
                <a:cs typeface="Courier New"/>
                <a:sym typeface="Courier New"/>
              </a:rPr>
              <a:t>.</a:t>
            </a:r>
            <a:r>
              <a:rPr lang="es" sz="950">
                <a:solidFill>
                  <a:srgbClr val="DCDCAA"/>
                </a:solidFill>
                <a:latin typeface="Courier New"/>
                <a:ea typeface="Courier New"/>
                <a:cs typeface="Courier New"/>
                <a:sym typeface="Courier New"/>
              </a:rPr>
              <a:t>log</a:t>
            </a:r>
            <a:r>
              <a:rPr lang="es" sz="950">
                <a:solidFill>
                  <a:srgbClr val="D4D4D4"/>
                </a:solidFill>
                <a:latin typeface="Courier New"/>
                <a:ea typeface="Courier New"/>
                <a:cs typeface="Courier New"/>
                <a:sym typeface="Courier New"/>
              </a:rPr>
              <a:t>(</a:t>
            </a:r>
            <a:r>
              <a:rPr lang="es" sz="950">
                <a:solidFill>
                  <a:srgbClr val="4FC1FF"/>
                </a:solidFill>
                <a:latin typeface="Courier New"/>
                <a:ea typeface="Courier New"/>
                <a:cs typeface="Courier New"/>
                <a:sym typeface="Courier New"/>
              </a:rPr>
              <a:t>usuario2</a:t>
            </a:r>
            <a:r>
              <a:rPr lang="es" sz="950">
                <a:solidFill>
                  <a:srgbClr val="D4D4D4"/>
                </a:solidFill>
                <a:latin typeface="Courier New"/>
                <a:ea typeface="Courier New"/>
                <a:cs typeface="Courier New"/>
                <a:sym typeface="Courier New"/>
              </a:rPr>
              <a:t>) </a:t>
            </a:r>
            <a:r>
              <a:rPr lang="es" sz="950">
                <a:solidFill>
                  <a:srgbClr val="6A9955"/>
                </a:solidFill>
                <a:latin typeface="Courier New"/>
                <a:ea typeface="Courier New"/>
                <a:cs typeface="Courier New"/>
                <a:sym typeface="Courier New"/>
              </a:rPr>
              <a:t>// { nombre: 'Juan', edad: 24, curso: 'Javascript' }</a:t>
            </a:r>
            <a:endParaRPr sz="9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569CD6"/>
                </a:solidFill>
                <a:latin typeface="Courier New"/>
                <a:ea typeface="Courier New"/>
                <a:cs typeface="Courier New"/>
                <a:sym typeface="Courier New"/>
              </a:rPr>
              <a:t>const</a:t>
            </a:r>
            <a:r>
              <a:rPr lang="es" sz="950">
                <a:solidFill>
                  <a:srgbClr val="D4D4D4"/>
                </a:solidFill>
                <a:latin typeface="Courier New"/>
                <a:ea typeface="Courier New"/>
                <a:cs typeface="Courier New"/>
                <a:sym typeface="Courier New"/>
              </a:rPr>
              <a:t> </a:t>
            </a:r>
            <a:r>
              <a:rPr lang="es" sz="950">
                <a:solidFill>
                  <a:srgbClr val="4FC1FF"/>
                </a:solidFill>
                <a:latin typeface="Courier New"/>
                <a:ea typeface="Courier New"/>
                <a:cs typeface="Courier New"/>
                <a:sym typeface="Courier New"/>
              </a:rPr>
              <a:t>usuario3</a:t>
            </a:r>
            <a:r>
              <a:rPr lang="es" sz="950">
                <a:solidFill>
                  <a:srgbClr val="D4D4D4"/>
                </a:solidFill>
                <a:latin typeface="Courier New"/>
                <a:ea typeface="Courier New"/>
                <a:cs typeface="Courier New"/>
                <a:sym typeface="Courier New"/>
              </a:rPr>
              <a:t> = {</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latin typeface="Courier New"/>
                <a:ea typeface="Courier New"/>
                <a:cs typeface="Courier New"/>
                <a:sym typeface="Courier New"/>
              </a:rPr>
              <a:t>    ...</a:t>
            </a:r>
            <a:r>
              <a:rPr lang="es" sz="950">
                <a:solidFill>
                  <a:srgbClr val="4FC1FF"/>
                </a:solidFill>
                <a:latin typeface="Courier New"/>
                <a:ea typeface="Courier New"/>
                <a:cs typeface="Courier New"/>
                <a:sym typeface="Courier New"/>
              </a:rPr>
              <a:t>usuario1</a:t>
            </a:r>
            <a:r>
              <a:rPr lang="es"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latin typeface="Courier New"/>
                <a:ea typeface="Courier New"/>
                <a:cs typeface="Courier New"/>
                <a:sym typeface="Courier New"/>
              </a:rPr>
              <a:t>    </a:t>
            </a:r>
            <a:r>
              <a:rPr lang="es" sz="950">
                <a:solidFill>
                  <a:srgbClr val="9CDCFE"/>
                </a:solidFill>
                <a:latin typeface="Courier New"/>
                <a:ea typeface="Courier New"/>
                <a:cs typeface="Courier New"/>
                <a:sym typeface="Courier New"/>
              </a:rPr>
              <a:t>curso:</a:t>
            </a:r>
            <a:r>
              <a:rPr lang="es" sz="950">
                <a:solidFill>
                  <a:srgbClr val="D4D4D4"/>
                </a:solidFill>
                <a:latin typeface="Courier New"/>
                <a:ea typeface="Courier New"/>
                <a:cs typeface="Courier New"/>
                <a:sym typeface="Courier New"/>
              </a:rPr>
              <a:t> </a:t>
            </a:r>
            <a:r>
              <a:rPr lang="es" sz="950">
                <a:solidFill>
                  <a:srgbClr val="CE9178"/>
                </a:solidFill>
                <a:latin typeface="Courier New"/>
                <a:ea typeface="Courier New"/>
                <a:cs typeface="Courier New"/>
                <a:sym typeface="Courier New"/>
              </a:rPr>
              <a:t>"ReactJS"</a:t>
            </a:r>
            <a:r>
              <a:rPr lang="es"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latin typeface="Courier New"/>
                <a:ea typeface="Courier New"/>
                <a:cs typeface="Courier New"/>
                <a:sym typeface="Courier New"/>
              </a:rPr>
              <a:t>    </a:t>
            </a:r>
            <a:r>
              <a:rPr lang="es" sz="950">
                <a:solidFill>
                  <a:srgbClr val="9CDCFE"/>
                </a:solidFill>
                <a:latin typeface="Courier New"/>
                <a:ea typeface="Courier New"/>
                <a:cs typeface="Courier New"/>
                <a:sym typeface="Courier New"/>
              </a:rPr>
              <a:t>email:</a:t>
            </a:r>
            <a:r>
              <a:rPr lang="es" sz="950">
                <a:solidFill>
                  <a:srgbClr val="D4D4D4"/>
                </a:solidFill>
                <a:latin typeface="Courier New"/>
                <a:ea typeface="Courier New"/>
                <a:cs typeface="Courier New"/>
                <a:sym typeface="Courier New"/>
              </a:rPr>
              <a:t> </a:t>
            </a:r>
            <a:r>
              <a:rPr lang="es" sz="950">
                <a:solidFill>
                  <a:srgbClr val="CE9178"/>
                </a:solidFill>
                <a:latin typeface="Courier New"/>
                <a:ea typeface="Courier New"/>
                <a:cs typeface="Courier New"/>
                <a:sym typeface="Courier New"/>
              </a:rPr>
              <a:t>"juan@doe.com"</a:t>
            </a:r>
            <a:endParaRPr sz="950">
              <a:solidFill>
                <a:srgbClr val="CE9178"/>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9CDCFE"/>
                </a:solidFill>
                <a:latin typeface="Courier New"/>
                <a:ea typeface="Courier New"/>
                <a:cs typeface="Courier New"/>
                <a:sym typeface="Courier New"/>
              </a:rPr>
              <a:t>console</a:t>
            </a:r>
            <a:r>
              <a:rPr lang="es" sz="950">
                <a:solidFill>
                  <a:srgbClr val="D4D4D4"/>
                </a:solidFill>
                <a:latin typeface="Courier New"/>
                <a:ea typeface="Courier New"/>
                <a:cs typeface="Courier New"/>
                <a:sym typeface="Courier New"/>
              </a:rPr>
              <a:t>.</a:t>
            </a:r>
            <a:r>
              <a:rPr lang="es" sz="950">
                <a:solidFill>
                  <a:srgbClr val="DCDCAA"/>
                </a:solidFill>
                <a:latin typeface="Courier New"/>
                <a:ea typeface="Courier New"/>
                <a:cs typeface="Courier New"/>
                <a:sym typeface="Courier New"/>
              </a:rPr>
              <a:t>log</a:t>
            </a:r>
            <a:r>
              <a:rPr lang="es" sz="950">
                <a:solidFill>
                  <a:srgbClr val="D4D4D4"/>
                </a:solidFill>
                <a:latin typeface="Courier New"/>
                <a:ea typeface="Courier New"/>
                <a:cs typeface="Courier New"/>
                <a:sym typeface="Courier New"/>
              </a:rPr>
              <a:t>(</a:t>
            </a:r>
            <a:r>
              <a:rPr lang="es" sz="950">
                <a:solidFill>
                  <a:srgbClr val="4FC1FF"/>
                </a:solidFill>
                <a:latin typeface="Courier New"/>
                <a:ea typeface="Courier New"/>
                <a:cs typeface="Courier New"/>
                <a:sym typeface="Courier New"/>
              </a:rPr>
              <a:t>usuario3</a:t>
            </a:r>
            <a:r>
              <a:rPr lang="es" sz="950">
                <a:solidFill>
                  <a:srgbClr val="D4D4D4"/>
                </a:solidFill>
                <a:latin typeface="Courier New"/>
                <a:ea typeface="Courier New"/>
                <a:cs typeface="Courier New"/>
                <a:sym typeface="Courier New"/>
              </a:rPr>
              <a:t>)</a:t>
            </a:r>
            <a:endParaRPr sz="9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950">
                <a:solidFill>
                  <a:srgbClr val="6A9955"/>
                </a:solidFill>
                <a:latin typeface="Courier New"/>
                <a:ea typeface="Courier New"/>
                <a:cs typeface="Courier New"/>
                <a:sym typeface="Courier New"/>
              </a:rPr>
              <a:t>// { nombre: 'Juan', edad: 24, curso: 'ReactJS', email: 'juan@doe.com' }</a:t>
            </a:r>
            <a:endParaRPr sz="950">
              <a:solidFill>
                <a:srgbClr val="569CD6"/>
              </a:solidFill>
              <a:latin typeface="Courier New"/>
              <a:ea typeface="Courier New"/>
              <a:cs typeface="Courier New"/>
              <a:sym typeface="Courier New"/>
            </a:endParaRPr>
          </a:p>
        </p:txBody>
      </p:sp>
      <p:pic>
        <p:nvPicPr>
          <p:cNvPr id="551" name="Google Shape;551;p77"/>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552" name="Google Shape;552;p77"/>
          <p:cNvSpPr txBox="1"/>
          <p:nvPr/>
        </p:nvSpPr>
        <p:spPr>
          <a:xfrm>
            <a:off x="426725" y="341375"/>
            <a:ext cx="47673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dk1"/>
                </a:solidFill>
                <a:latin typeface="DM Sans"/>
                <a:ea typeface="DM Sans"/>
                <a:cs typeface="DM Sans"/>
                <a:sym typeface="DM Sans"/>
              </a:rPr>
              <a:t>Spread de objetos</a:t>
            </a:r>
            <a:endParaRPr sz="4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Spread de objetos</a:t>
            </a:r>
            <a:endParaRPr b="1" sz="4000">
              <a:solidFill>
                <a:schemeClr val="dk1"/>
              </a:solidFill>
              <a:latin typeface="DM Sans"/>
              <a:ea typeface="DM Sans"/>
              <a:cs typeface="DM Sans"/>
              <a:sym typeface="DM Sans"/>
            </a:endParaRPr>
          </a:p>
        </p:txBody>
      </p:sp>
      <p:sp>
        <p:nvSpPr>
          <p:cNvPr id="558" name="Google Shape;558;p78"/>
          <p:cNvSpPr txBox="1"/>
          <p:nvPr/>
        </p:nvSpPr>
        <p:spPr>
          <a:xfrm>
            <a:off x="473350" y="1908175"/>
            <a:ext cx="38346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En el último ejemplo vemos que agregamos una propiedad y que modificamos la propiedad curso.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Recordemos que no podemos tener dos propiedades con el mismo nombre, y en tal caso prevalece la última declarada, que es lo que ocurre aquí.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59" name="Google Shape;559;p78"/>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El spread de usuario1 lista todas las propiedades</a:t>
            </a:r>
            <a:r>
              <a:rPr lang="es" sz="1350">
                <a:latin typeface="DM Sans"/>
                <a:ea typeface="DM Sans"/>
                <a:cs typeface="DM Sans"/>
                <a:sym typeface="DM Sans"/>
              </a:rPr>
              <a:t>, incluida curso, dentro de usuario3, y </a:t>
            </a:r>
            <a:r>
              <a:rPr b="1" lang="es" sz="1350">
                <a:latin typeface="DM Sans"/>
                <a:ea typeface="DM Sans"/>
                <a:cs typeface="DM Sans"/>
                <a:sym typeface="DM Sans"/>
              </a:rPr>
              <a:t>luego la sobreescribimos con un nuevo valor.</a:t>
            </a:r>
            <a:endParaRPr b="1" sz="1350">
              <a:latin typeface="DM Sans"/>
              <a:ea typeface="DM Sans"/>
              <a:cs typeface="DM Sans"/>
              <a:sym typeface="DM Sans"/>
            </a:endParaRPr>
          </a:p>
        </p:txBody>
      </p:sp>
      <p:sp>
        <p:nvSpPr>
          <p:cNvPr id="560" name="Google Shape;560;p78"/>
          <p:cNvSpPr txBox="1"/>
          <p:nvPr/>
        </p:nvSpPr>
        <p:spPr>
          <a:xfrm>
            <a:off x="475500" y="2716375"/>
            <a:ext cx="36504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50">
              <a:latin typeface="DM Sans"/>
              <a:ea typeface="DM Sans"/>
              <a:cs typeface="DM Sans"/>
              <a:sym typeface="DM Sans"/>
            </a:endParaRPr>
          </a:p>
        </p:txBody>
      </p:sp>
      <p:sp>
        <p:nvSpPr>
          <p:cNvPr id="561" name="Google Shape;561;p78"/>
          <p:cNvSpPr txBox="1"/>
          <p:nvPr/>
        </p:nvSpPr>
        <p:spPr>
          <a:xfrm>
            <a:off x="4456850" y="1908175"/>
            <a:ext cx="3864600" cy="1175700"/>
          </a:xfrm>
          <a:prstGeom prst="rect">
            <a:avLst/>
          </a:prstGeom>
          <a:noFill/>
          <a:ln cap="flat" cmpd="sng" w="9525">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t/>
            </a:r>
            <a:endParaRPr b="1" sz="13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Rest parameters</a:t>
            </a:r>
            <a:endParaRPr b="1" sz="4000">
              <a:solidFill>
                <a:schemeClr val="dk1"/>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Rest parameters</a:t>
            </a:r>
            <a:endParaRPr b="1" sz="4000">
              <a:solidFill>
                <a:schemeClr val="dk1"/>
              </a:solidFill>
              <a:latin typeface="DM Sans"/>
              <a:ea typeface="DM Sans"/>
              <a:cs typeface="DM Sans"/>
              <a:sym typeface="DM Sans"/>
            </a:endParaRPr>
          </a:p>
        </p:txBody>
      </p:sp>
      <p:sp>
        <p:nvSpPr>
          <p:cNvPr id="572" name="Google Shape;572;p80"/>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operador spread también puede utilizarse dentro de la declaración de una función para indicar que queremos recibir una cantidad indeterminada de parámetros.</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Supongamos que quiero tener una función para sumar cualquier cantidad de números que reciba por parámetro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73" name="Google Shape;573;p80"/>
          <p:cNvSpPr txBox="1"/>
          <p:nvPr/>
        </p:nvSpPr>
        <p:spPr>
          <a:xfrm>
            <a:off x="475500" y="2716375"/>
            <a:ext cx="36504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350">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81"/>
          <p:cNvPicPr preferRelativeResize="0"/>
          <p:nvPr/>
        </p:nvPicPr>
        <p:blipFill>
          <a:blip r:embed="rId3">
            <a:alphaModFix/>
          </a:blip>
          <a:stretch>
            <a:fillRect/>
          </a:stretch>
        </p:blipFill>
        <p:spPr>
          <a:xfrm>
            <a:off x="5846650" y="0"/>
            <a:ext cx="3297374" cy="5143500"/>
          </a:xfrm>
          <a:prstGeom prst="rect">
            <a:avLst/>
          </a:prstGeom>
          <a:noFill/>
          <a:ln>
            <a:noFill/>
          </a:ln>
        </p:spPr>
      </p:pic>
      <p:sp>
        <p:nvSpPr>
          <p:cNvPr id="579" name="Google Shape;579;p81"/>
          <p:cNvSpPr txBox="1"/>
          <p:nvPr/>
        </p:nvSpPr>
        <p:spPr>
          <a:xfrm>
            <a:off x="475500" y="900525"/>
            <a:ext cx="4987200" cy="69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700">
                <a:solidFill>
                  <a:schemeClr val="dk1"/>
                </a:solidFill>
                <a:latin typeface="DM Sans"/>
                <a:ea typeface="DM Sans"/>
                <a:cs typeface="DM Sans"/>
                <a:sym typeface="DM Sans"/>
              </a:rPr>
              <a:t>Rest parameters</a:t>
            </a:r>
            <a:endParaRPr b="1" sz="3700">
              <a:solidFill>
                <a:schemeClr val="dk1"/>
              </a:solidFill>
              <a:latin typeface="DM Sans"/>
              <a:ea typeface="DM Sans"/>
              <a:cs typeface="DM Sans"/>
              <a:sym typeface="DM Sans"/>
            </a:endParaRPr>
          </a:p>
        </p:txBody>
      </p:sp>
      <p:pic>
        <p:nvPicPr>
          <p:cNvPr id="580" name="Google Shape;580;p8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81" name="Google Shape;581;p81"/>
          <p:cNvSpPr txBox="1"/>
          <p:nvPr/>
        </p:nvSpPr>
        <p:spPr>
          <a:xfrm>
            <a:off x="549525" y="2374750"/>
            <a:ext cx="4134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Puedo hacer esto con el operador spread definiendo rest parameters, lo que significa que mi función va a recibir una cantidad indeterminada de parámetros, pero los va a agrupar dentro de un array con el nombre que defina, y con eso trabajará dentro: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82" name="Google Shape;582;p81"/>
          <p:cNvSpPr txBox="1"/>
          <p:nvPr/>
        </p:nvSpPr>
        <p:spPr>
          <a:xfrm>
            <a:off x="5093375" y="0"/>
            <a:ext cx="413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250">
                <a:solidFill>
                  <a:srgbClr val="569CD6"/>
                </a:solidFill>
                <a:latin typeface="Courier New"/>
                <a:ea typeface="Courier New"/>
                <a:cs typeface="Courier New"/>
                <a:sym typeface="Courier New"/>
              </a:rPr>
              <a:t>function</a:t>
            </a:r>
            <a:r>
              <a:rPr lang="es" sz="1250">
                <a:solidFill>
                  <a:srgbClr val="D4D4D4"/>
                </a:solidFill>
                <a:latin typeface="Courier New"/>
                <a:ea typeface="Courier New"/>
                <a:cs typeface="Courier New"/>
                <a:sym typeface="Courier New"/>
              </a:rPr>
              <a:t> </a:t>
            </a: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numeros</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numeros</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B5CEA8"/>
                </a:solidFill>
                <a:latin typeface="Courier New"/>
                <a:ea typeface="Courier New"/>
                <a:cs typeface="Courier New"/>
                <a:sym typeface="Courier New"/>
              </a:rPr>
              <a:t>4</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2</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[ 4, 2 ]</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B5CEA8"/>
                </a:solidFill>
                <a:latin typeface="Courier New"/>
                <a:ea typeface="Courier New"/>
                <a:cs typeface="Courier New"/>
                <a:sym typeface="Courier New"/>
              </a:rPr>
              <a:t>10</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15</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30</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5</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[ 10, 15, 30, 5 ]</a:t>
            </a:r>
            <a:endParaRPr sz="1100">
              <a:solidFill>
                <a:srgbClr val="569CD6"/>
              </a:solidFill>
              <a:latin typeface="Courier New"/>
              <a:ea typeface="Courier New"/>
              <a:cs typeface="Courier New"/>
              <a:sym typeface="Courier New"/>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82"/>
          <p:cNvPicPr preferRelativeResize="0"/>
          <p:nvPr/>
        </p:nvPicPr>
        <p:blipFill>
          <a:blip r:embed="rId3">
            <a:alphaModFix/>
          </a:blip>
          <a:stretch>
            <a:fillRect/>
          </a:stretch>
        </p:blipFill>
        <p:spPr>
          <a:xfrm>
            <a:off x="5846650" y="0"/>
            <a:ext cx="3297374" cy="5143500"/>
          </a:xfrm>
          <a:prstGeom prst="rect">
            <a:avLst/>
          </a:prstGeom>
          <a:noFill/>
          <a:ln>
            <a:noFill/>
          </a:ln>
        </p:spPr>
      </p:pic>
      <p:sp>
        <p:nvSpPr>
          <p:cNvPr id="588" name="Google Shape;588;p82"/>
          <p:cNvSpPr txBox="1"/>
          <p:nvPr/>
        </p:nvSpPr>
        <p:spPr>
          <a:xfrm>
            <a:off x="475500" y="900525"/>
            <a:ext cx="4987200" cy="69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700">
                <a:solidFill>
                  <a:schemeClr val="dk1"/>
                </a:solidFill>
                <a:latin typeface="DM Sans"/>
                <a:ea typeface="DM Sans"/>
                <a:cs typeface="DM Sans"/>
                <a:sym typeface="DM Sans"/>
              </a:rPr>
              <a:t>Rest parameters</a:t>
            </a:r>
            <a:endParaRPr b="1" sz="3700">
              <a:solidFill>
                <a:schemeClr val="dk1"/>
              </a:solidFill>
              <a:latin typeface="DM Sans"/>
              <a:ea typeface="DM Sans"/>
              <a:cs typeface="DM Sans"/>
              <a:sym typeface="DM Sans"/>
            </a:endParaRPr>
          </a:p>
        </p:txBody>
      </p:sp>
      <p:pic>
        <p:nvPicPr>
          <p:cNvPr id="589" name="Google Shape;589;p8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90" name="Google Shape;590;p82"/>
          <p:cNvSpPr txBox="1"/>
          <p:nvPr/>
        </p:nvSpPr>
        <p:spPr>
          <a:xfrm>
            <a:off x="535600" y="1893850"/>
            <a:ext cx="4134000" cy="28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Vemos que con esta sintaxis el parámetro </a:t>
            </a:r>
            <a:r>
              <a:rPr b="1" lang="es" sz="1350">
                <a:latin typeface="DM Sans"/>
                <a:ea typeface="DM Sans"/>
                <a:cs typeface="DM Sans"/>
                <a:sym typeface="DM Sans"/>
              </a:rPr>
              <a:t>…números</a:t>
            </a:r>
            <a:r>
              <a:rPr lang="es" sz="1350">
                <a:latin typeface="DM Sans"/>
                <a:ea typeface="DM Sans"/>
                <a:cs typeface="DM Sans"/>
                <a:sym typeface="DM Sans"/>
              </a:rPr>
              <a:t> se define como un array donde se guardan todos los argumentos enviados que coincidan con esa posición.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De esta forma podemos escribir funciones que reciban múltiples parámetros, sin saber con precisión cuántos serán, pudiendo trabajarlos luego como un array dentro de la función.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91" name="Google Shape;591;p82"/>
          <p:cNvSpPr txBox="1"/>
          <p:nvPr/>
        </p:nvSpPr>
        <p:spPr>
          <a:xfrm>
            <a:off x="5093375" y="0"/>
            <a:ext cx="413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250">
                <a:solidFill>
                  <a:srgbClr val="569CD6"/>
                </a:solidFill>
                <a:latin typeface="Courier New"/>
                <a:ea typeface="Courier New"/>
                <a:cs typeface="Courier New"/>
                <a:sym typeface="Courier New"/>
              </a:rPr>
              <a:t>function</a:t>
            </a:r>
            <a:r>
              <a:rPr lang="es" sz="1250">
                <a:solidFill>
                  <a:srgbClr val="D4D4D4"/>
                </a:solidFill>
                <a:latin typeface="Courier New"/>
                <a:ea typeface="Courier New"/>
                <a:cs typeface="Courier New"/>
                <a:sym typeface="Courier New"/>
              </a:rPr>
              <a:t> </a:t>
            </a: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numeros</a:t>
            </a:r>
            <a:r>
              <a:rPr lang="es" sz="1250">
                <a:solidFill>
                  <a:srgbClr val="D4D4D4"/>
                </a:solidFill>
                <a:latin typeface="Courier New"/>
                <a:ea typeface="Courier New"/>
                <a:cs typeface="Courier New"/>
                <a:sym typeface="Courier New"/>
              </a:rPr>
              <a:t>)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50">
                <a:solidFill>
                  <a:srgbClr val="D4D4D4"/>
                </a:solidFill>
                <a:latin typeface="Courier New"/>
                <a:ea typeface="Courier New"/>
                <a:cs typeface="Courier New"/>
                <a:sym typeface="Courier New"/>
              </a:rPr>
              <a:t>    </a:t>
            </a:r>
            <a:r>
              <a:rPr lang="es" sz="1250">
                <a:solidFill>
                  <a:srgbClr val="9CDCFE"/>
                </a:solidFill>
                <a:latin typeface="Courier New"/>
                <a:ea typeface="Courier New"/>
                <a:cs typeface="Courier New"/>
                <a:sym typeface="Courier New"/>
              </a:rPr>
              <a:t>console</a:t>
            </a:r>
            <a:r>
              <a:rPr lang="es" sz="1250">
                <a:solidFill>
                  <a:srgbClr val="D4D4D4"/>
                </a:solidFill>
                <a:latin typeface="Courier New"/>
                <a:ea typeface="Courier New"/>
                <a:cs typeface="Courier New"/>
                <a:sym typeface="Courier New"/>
              </a:rPr>
              <a:t>.</a:t>
            </a:r>
            <a:r>
              <a:rPr lang="es" sz="1250">
                <a:solidFill>
                  <a:srgbClr val="DCDCAA"/>
                </a:solidFill>
                <a:latin typeface="Courier New"/>
                <a:ea typeface="Courier New"/>
                <a:cs typeface="Courier New"/>
                <a:sym typeface="Courier New"/>
              </a:rPr>
              <a:t>log</a:t>
            </a:r>
            <a:r>
              <a:rPr lang="es" sz="1250">
                <a:solidFill>
                  <a:srgbClr val="D4D4D4"/>
                </a:solidFill>
                <a:latin typeface="Courier New"/>
                <a:ea typeface="Courier New"/>
                <a:cs typeface="Courier New"/>
                <a:sym typeface="Courier New"/>
              </a:rPr>
              <a:t>(</a:t>
            </a:r>
            <a:r>
              <a:rPr lang="es" sz="1250">
                <a:solidFill>
                  <a:srgbClr val="9CDCFE"/>
                </a:solidFill>
                <a:latin typeface="Courier New"/>
                <a:ea typeface="Courier New"/>
                <a:cs typeface="Courier New"/>
                <a:sym typeface="Courier New"/>
              </a:rPr>
              <a:t>numeros</a:t>
            </a: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50">
                <a:solidFill>
                  <a:srgbClr val="D4D4D4"/>
                </a:solidFill>
                <a:latin typeface="Courier New"/>
                <a:ea typeface="Courier New"/>
                <a:cs typeface="Courier New"/>
                <a:sym typeface="Courier New"/>
              </a:rPr>
              <a:t>}</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B5CEA8"/>
                </a:solidFill>
                <a:latin typeface="Courier New"/>
                <a:ea typeface="Courier New"/>
                <a:cs typeface="Courier New"/>
                <a:sym typeface="Courier New"/>
              </a:rPr>
              <a:t>4</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2</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[ 4, 2 ]</a:t>
            </a:r>
            <a:endParaRPr sz="12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s" sz="1250">
                <a:solidFill>
                  <a:srgbClr val="DCDCAA"/>
                </a:solidFill>
                <a:latin typeface="Courier New"/>
                <a:ea typeface="Courier New"/>
                <a:cs typeface="Courier New"/>
                <a:sym typeface="Courier New"/>
              </a:rPr>
              <a:t>sumar</a:t>
            </a:r>
            <a:r>
              <a:rPr lang="es" sz="1250">
                <a:solidFill>
                  <a:srgbClr val="D4D4D4"/>
                </a:solidFill>
                <a:latin typeface="Courier New"/>
                <a:ea typeface="Courier New"/>
                <a:cs typeface="Courier New"/>
                <a:sym typeface="Courier New"/>
              </a:rPr>
              <a:t>(</a:t>
            </a:r>
            <a:r>
              <a:rPr lang="es" sz="1250">
                <a:solidFill>
                  <a:srgbClr val="B5CEA8"/>
                </a:solidFill>
                <a:latin typeface="Courier New"/>
                <a:ea typeface="Courier New"/>
                <a:cs typeface="Courier New"/>
                <a:sym typeface="Courier New"/>
              </a:rPr>
              <a:t>10</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15</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30</a:t>
            </a:r>
            <a:r>
              <a:rPr lang="es" sz="1250">
                <a:solidFill>
                  <a:srgbClr val="D4D4D4"/>
                </a:solidFill>
                <a:latin typeface="Courier New"/>
                <a:ea typeface="Courier New"/>
                <a:cs typeface="Courier New"/>
                <a:sym typeface="Courier New"/>
              </a:rPr>
              <a:t>, </a:t>
            </a:r>
            <a:r>
              <a:rPr lang="es" sz="1250">
                <a:solidFill>
                  <a:srgbClr val="B5CEA8"/>
                </a:solidFill>
                <a:latin typeface="Courier New"/>
                <a:ea typeface="Courier New"/>
                <a:cs typeface="Courier New"/>
                <a:sym typeface="Courier New"/>
              </a:rPr>
              <a:t>5</a:t>
            </a:r>
            <a:r>
              <a:rPr lang="es" sz="1250">
                <a:solidFill>
                  <a:srgbClr val="D4D4D4"/>
                </a:solidFill>
                <a:latin typeface="Courier New"/>
                <a:ea typeface="Courier New"/>
                <a:cs typeface="Courier New"/>
                <a:sym typeface="Courier New"/>
              </a:rPr>
              <a:t>) </a:t>
            </a:r>
            <a:r>
              <a:rPr lang="es" sz="1250">
                <a:solidFill>
                  <a:srgbClr val="6A9955"/>
                </a:solidFill>
                <a:latin typeface="Courier New"/>
                <a:ea typeface="Courier New"/>
                <a:cs typeface="Courier New"/>
                <a:sym typeface="Courier New"/>
              </a:rPr>
              <a:t>// [ 10, 15, 30, 5 ]</a:t>
            </a:r>
            <a:endParaRPr sz="1100">
              <a:solidFill>
                <a:srgbClr val="569CD6"/>
              </a:solidFill>
              <a:latin typeface="Courier New"/>
              <a:ea typeface="Courier New"/>
              <a:cs typeface="Courier New"/>
              <a:sym typeface="Courier New"/>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83"/>
          <p:cNvPicPr preferRelativeResize="0"/>
          <p:nvPr/>
        </p:nvPicPr>
        <p:blipFill>
          <a:blip r:embed="rId3">
            <a:alphaModFix/>
          </a:blip>
          <a:stretch>
            <a:fillRect/>
          </a:stretch>
        </p:blipFill>
        <p:spPr>
          <a:xfrm>
            <a:off x="5846650" y="0"/>
            <a:ext cx="3297374" cy="5143500"/>
          </a:xfrm>
          <a:prstGeom prst="rect">
            <a:avLst/>
          </a:prstGeom>
          <a:noFill/>
          <a:ln>
            <a:noFill/>
          </a:ln>
        </p:spPr>
      </p:pic>
      <p:sp>
        <p:nvSpPr>
          <p:cNvPr id="597" name="Google Shape;597;p83"/>
          <p:cNvSpPr txBox="1"/>
          <p:nvPr/>
        </p:nvSpPr>
        <p:spPr>
          <a:xfrm>
            <a:off x="475500" y="900525"/>
            <a:ext cx="4987200" cy="697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700">
                <a:solidFill>
                  <a:schemeClr val="dk1"/>
                </a:solidFill>
                <a:latin typeface="DM Sans"/>
                <a:ea typeface="DM Sans"/>
                <a:cs typeface="DM Sans"/>
                <a:sym typeface="DM Sans"/>
              </a:rPr>
              <a:t>Rest parameters</a:t>
            </a:r>
            <a:endParaRPr b="1" sz="3700">
              <a:solidFill>
                <a:schemeClr val="dk1"/>
              </a:solidFill>
              <a:latin typeface="DM Sans"/>
              <a:ea typeface="DM Sans"/>
              <a:cs typeface="DM Sans"/>
              <a:sym typeface="DM Sans"/>
            </a:endParaRPr>
          </a:p>
        </p:txBody>
      </p:sp>
      <p:pic>
        <p:nvPicPr>
          <p:cNvPr id="598" name="Google Shape;598;p8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99" name="Google Shape;599;p83"/>
          <p:cNvSpPr txBox="1"/>
          <p:nvPr/>
        </p:nvSpPr>
        <p:spPr>
          <a:xfrm>
            <a:off x="535600" y="1893850"/>
            <a:ext cx="41340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Siguiendo el ejemplo anterior, podemos tomar este array numeros y retornar la suma de todos los elementos que reciba con un reduce: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00" name="Google Shape;600;p83"/>
          <p:cNvSpPr txBox="1"/>
          <p:nvPr/>
        </p:nvSpPr>
        <p:spPr>
          <a:xfrm>
            <a:off x="5093375" y="0"/>
            <a:ext cx="41340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i="1" lang="es" sz="1050">
                <a:solidFill>
                  <a:srgbClr val="569CD6"/>
                </a:solidFill>
                <a:latin typeface="Courier New"/>
                <a:ea typeface="Courier New"/>
                <a:cs typeface="Courier New"/>
                <a:sym typeface="Courier New"/>
              </a:rPr>
              <a:t>function</a:t>
            </a:r>
            <a:r>
              <a:rPr i="1" lang="es" sz="1050">
                <a:solidFill>
                  <a:srgbClr val="D4D4D4"/>
                </a:solidFill>
                <a:latin typeface="Courier New"/>
                <a:ea typeface="Courier New"/>
                <a:cs typeface="Courier New"/>
                <a:sym typeface="Courier New"/>
              </a:rPr>
              <a:t> </a:t>
            </a:r>
            <a:r>
              <a:rPr i="1" lang="es" sz="1050">
                <a:solidFill>
                  <a:srgbClr val="DCDCAA"/>
                </a:solidFill>
                <a:latin typeface="Courier New"/>
                <a:ea typeface="Courier New"/>
                <a:cs typeface="Courier New"/>
                <a:sym typeface="Courier New"/>
              </a:rPr>
              <a:t>sumar</a:t>
            </a:r>
            <a:r>
              <a:rPr i="1" lang="es" sz="1050">
                <a:solidFill>
                  <a:srgbClr val="D4D4D4"/>
                </a:solidFill>
                <a:latin typeface="Courier New"/>
                <a:ea typeface="Courier New"/>
                <a:cs typeface="Courier New"/>
                <a:sym typeface="Courier New"/>
              </a:rPr>
              <a:t>(...</a:t>
            </a:r>
            <a:r>
              <a:rPr i="1" lang="es" sz="1050">
                <a:solidFill>
                  <a:srgbClr val="9CDCFE"/>
                </a:solidFill>
                <a:latin typeface="Courier New"/>
                <a:ea typeface="Courier New"/>
                <a:cs typeface="Courier New"/>
                <a:sym typeface="Courier New"/>
              </a:rPr>
              <a:t>numeros</a:t>
            </a:r>
            <a:r>
              <a:rPr i="1" lang="es" sz="1050">
                <a:solidFill>
                  <a:srgbClr val="D4D4D4"/>
                </a:solidFill>
                <a:latin typeface="Courier New"/>
                <a:ea typeface="Courier New"/>
                <a:cs typeface="Courier New"/>
                <a:sym typeface="Courier New"/>
              </a:rPr>
              <a:t>) {</a:t>
            </a:r>
            <a:endParaRPr i="1"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i="1" lang="es" sz="1050">
                <a:solidFill>
                  <a:srgbClr val="D4D4D4"/>
                </a:solidFill>
                <a:latin typeface="Courier New"/>
                <a:ea typeface="Courier New"/>
                <a:cs typeface="Courier New"/>
                <a:sym typeface="Courier New"/>
              </a:rPr>
              <a:t>    </a:t>
            </a:r>
            <a:r>
              <a:rPr i="1" lang="es" sz="1050">
                <a:solidFill>
                  <a:srgbClr val="C586C0"/>
                </a:solidFill>
                <a:latin typeface="Courier New"/>
                <a:ea typeface="Courier New"/>
                <a:cs typeface="Courier New"/>
                <a:sym typeface="Courier New"/>
              </a:rPr>
              <a:t>return</a:t>
            </a:r>
            <a:r>
              <a:rPr i="1" lang="es" sz="1050">
                <a:solidFill>
                  <a:srgbClr val="D4D4D4"/>
                </a:solidFill>
                <a:latin typeface="Courier New"/>
                <a:ea typeface="Courier New"/>
                <a:cs typeface="Courier New"/>
                <a:sym typeface="Courier New"/>
              </a:rPr>
              <a:t> </a:t>
            </a:r>
            <a:r>
              <a:rPr i="1" lang="es" sz="1050">
                <a:solidFill>
                  <a:srgbClr val="9CDCFE"/>
                </a:solidFill>
                <a:latin typeface="Courier New"/>
                <a:ea typeface="Courier New"/>
                <a:cs typeface="Courier New"/>
                <a:sym typeface="Courier New"/>
              </a:rPr>
              <a:t>numeros</a:t>
            </a:r>
            <a:r>
              <a:rPr i="1" lang="es" sz="1050">
                <a:solidFill>
                  <a:srgbClr val="D4D4D4"/>
                </a:solidFill>
                <a:latin typeface="Courier New"/>
                <a:ea typeface="Courier New"/>
                <a:cs typeface="Courier New"/>
                <a:sym typeface="Courier New"/>
              </a:rPr>
              <a:t>.</a:t>
            </a:r>
            <a:r>
              <a:rPr i="1" lang="es" sz="1050">
                <a:solidFill>
                  <a:srgbClr val="DCDCAA"/>
                </a:solidFill>
                <a:latin typeface="Courier New"/>
                <a:ea typeface="Courier New"/>
                <a:cs typeface="Courier New"/>
                <a:sym typeface="Courier New"/>
              </a:rPr>
              <a:t>reduce</a:t>
            </a:r>
            <a:r>
              <a:rPr i="1" lang="es" sz="1050">
                <a:solidFill>
                  <a:srgbClr val="D4D4D4"/>
                </a:solidFill>
                <a:latin typeface="Courier New"/>
                <a:ea typeface="Courier New"/>
                <a:cs typeface="Courier New"/>
                <a:sym typeface="Courier New"/>
              </a:rPr>
              <a:t>((</a:t>
            </a:r>
            <a:r>
              <a:rPr i="1" lang="es" sz="1050">
                <a:solidFill>
                  <a:srgbClr val="9CDCFE"/>
                </a:solidFill>
                <a:latin typeface="Courier New"/>
                <a:ea typeface="Courier New"/>
                <a:cs typeface="Courier New"/>
                <a:sym typeface="Courier New"/>
              </a:rPr>
              <a:t>acc</a:t>
            </a:r>
            <a:r>
              <a:rPr i="1" lang="es" sz="1050">
                <a:solidFill>
                  <a:srgbClr val="D4D4D4"/>
                </a:solidFill>
                <a:latin typeface="Courier New"/>
                <a:ea typeface="Courier New"/>
                <a:cs typeface="Courier New"/>
                <a:sym typeface="Courier New"/>
              </a:rPr>
              <a:t>, </a:t>
            </a:r>
            <a:r>
              <a:rPr i="1" lang="es" sz="1050">
                <a:solidFill>
                  <a:srgbClr val="9CDCFE"/>
                </a:solidFill>
                <a:latin typeface="Courier New"/>
                <a:ea typeface="Courier New"/>
                <a:cs typeface="Courier New"/>
                <a:sym typeface="Courier New"/>
              </a:rPr>
              <a:t>n</a:t>
            </a:r>
            <a:r>
              <a:rPr i="1" lang="es" sz="1050">
                <a:solidFill>
                  <a:srgbClr val="D4D4D4"/>
                </a:solidFill>
                <a:latin typeface="Courier New"/>
                <a:ea typeface="Courier New"/>
                <a:cs typeface="Courier New"/>
                <a:sym typeface="Courier New"/>
              </a:rPr>
              <a:t>) </a:t>
            </a:r>
            <a:r>
              <a:rPr i="1" lang="es" sz="1050">
                <a:solidFill>
                  <a:srgbClr val="569CD6"/>
                </a:solidFill>
                <a:latin typeface="Courier New"/>
                <a:ea typeface="Courier New"/>
                <a:cs typeface="Courier New"/>
                <a:sym typeface="Courier New"/>
              </a:rPr>
              <a:t>=&gt;</a:t>
            </a:r>
            <a:r>
              <a:rPr i="1" lang="es" sz="1050">
                <a:solidFill>
                  <a:srgbClr val="D4D4D4"/>
                </a:solidFill>
                <a:latin typeface="Courier New"/>
                <a:ea typeface="Courier New"/>
                <a:cs typeface="Courier New"/>
                <a:sym typeface="Courier New"/>
              </a:rPr>
              <a:t> </a:t>
            </a:r>
            <a:r>
              <a:rPr i="1" lang="es" sz="1050">
                <a:solidFill>
                  <a:srgbClr val="9CDCFE"/>
                </a:solidFill>
                <a:latin typeface="Courier New"/>
                <a:ea typeface="Courier New"/>
                <a:cs typeface="Courier New"/>
                <a:sym typeface="Courier New"/>
              </a:rPr>
              <a:t>acc</a:t>
            </a:r>
            <a:r>
              <a:rPr i="1" lang="es" sz="1050">
                <a:solidFill>
                  <a:srgbClr val="D4D4D4"/>
                </a:solidFill>
                <a:latin typeface="Courier New"/>
                <a:ea typeface="Courier New"/>
                <a:cs typeface="Courier New"/>
                <a:sym typeface="Courier New"/>
              </a:rPr>
              <a:t> + </a:t>
            </a:r>
            <a:r>
              <a:rPr i="1" lang="es" sz="1050">
                <a:solidFill>
                  <a:srgbClr val="9CDCFE"/>
                </a:solidFill>
                <a:latin typeface="Courier New"/>
                <a:ea typeface="Courier New"/>
                <a:cs typeface="Courier New"/>
                <a:sym typeface="Courier New"/>
              </a:rPr>
              <a:t>n</a:t>
            </a:r>
            <a:r>
              <a:rPr i="1" lang="es" sz="1050">
                <a:solidFill>
                  <a:srgbClr val="D4D4D4"/>
                </a:solidFill>
                <a:latin typeface="Courier New"/>
                <a:ea typeface="Courier New"/>
                <a:cs typeface="Courier New"/>
                <a:sym typeface="Courier New"/>
              </a:rPr>
              <a:t>, </a:t>
            </a:r>
            <a:r>
              <a:rPr i="1" lang="es" sz="1050">
                <a:solidFill>
                  <a:srgbClr val="B5CEA8"/>
                </a:solidFill>
                <a:latin typeface="Courier New"/>
                <a:ea typeface="Courier New"/>
                <a:cs typeface="Courier New"/>
                <a:sym typeface="Courier New"/>
              </a:rPr>
              <a:t>0</a:t>
            </a:r>
            <a:r>
              <a:rPr i="1" lang="es" sz="1050">
                <a:solidFill>
                  <a:srgbClr val="D4D4D4"/>
                </a:solidFill>
                <a:latin typeface="Courier New"/>
                <a:ea typeface="Courier New"/>
                <a:cs typeface="Courier New"/>
                <a:sym typeface="Courier New"/>
              </a:rPr>
              <a:t>)</a:t>
            </a:r>
            <a:endParaRPr i="1"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i="1" lang="es" sz="1050">
                <a:solidFill>
                  <a:srgbClr val="D4D4D4"/>
                </a:solidFill>
                <a:latin typeface="Courier New"/>
                <a:ea typeface="Courier New"/>
                <a:cs typeface="Courier New"/>
                <a:sym typeface="Courier New"/>
              </a:rPr>
              <a:t>}</a:t>
            </a:r>
            <a:endParaRPr i="1"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i="1" sz="1050">
              <a:solidFill>
                <a:srgbClr val="D4D4D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i="1" lang="es" sz="1050">
                <a:solidFill>
                  <a:srgbClr val="9CDCFE"/>
                </a:solidFill>
                <a:latin typeface="Courier New"/>
                <a:ea typeface="Courier New"/>
                <a:cs typeface="Courier New"/>
                <a:sym typeface="Courier New"/>
              </a:rPr>
              <a:t>console</a:t>
            </a:r>
            <a:r>
              <a:rPr i="1" lang="es" sz="1050">
                <a:solidFill>
                  <a:srgbClr val="D4D4D4"/>
                </a:solidFill>
                <a:latin typeface="Courier New"/>
                <a:ea typeface="Courier New"/>
                <a:cs typeface="Courier New"/>
                <a:sym typeface="Courier New"/>
              </a:rPr>
              <a:t>.</a:t>
            </a:r>
            <a:r>
              <a:rPr i="1" lang="es" sz="1050">
                <a:solidFill>
                  <a:srgbClr val="DCDCAA"/>
                </a:solidFill>
                <a:latin typeface="Courier New"/>
                <a:ea typeface="Courier New"/>
                <a:cs typeface="Courier New"/>
                <a:sym typeface="Courier New"/>
              </a:rPr>
              <a:t>log</a:t>
            </a:r>
            <a:r>
              <a:rPr i="1" lang="es" sz="1050">
                <a:solidFill>
                  <a:srgbClr val="D4D4D4"/>
                </a:solidFill>
                <a:latin typeface="Courier New"/>
                <a:ea typeface="Courier New"/>
                <a:cs typeface="Courier New"/>
                <a:sym typeface="Courier New"/>
              </a:rPr>
              <a:t>( </a:t>
            </a:r>
            <a:r>
              <a:rPr i="1" lang="es" sz="1050">
                <a:solidFill>
                  <a:srgbClr val="DCDCAA"/>
                </a:solidFill>
                <a:latin typeface="Courier New"/>
                <a:ea typeface="Courier New"/>
                <a:cs typeface="Courier New"/>
                <a:sym typeface="Courier New"/>
              </a:rPr>
              <a:t>sumar</a:t>
            </a:r>
            <a:r>
              <a:rPr i="1" lang="es" sz="1050">
                <a:solidFill>
                  <a:srgbClr val="D4D4D4"/>
                </a:solidFill>
                <a:latin typeface="Courier New"/>
                <a:ea typeface="Courier New"/>
                <a:cs typeface="Courier New"/>
                <a:sym typeface="Courier New"/>
              </a:rPr>
              <a:t>(</a:t>
            </a:r>
            <a:r>
              <a:rPr i="1" lang="es" sz="1050">
                <a:solidFill>
                  <a:srgbClr val="B5CEA8"/>
                </a:solidFill>
                <a:latin typeface="Courier New"/>
                <a:ea typeface="Courier New"/>
                <a:cs typeface="Courier New"/>
                <a:sym typeface="Courier New"/>
              </a:rPr>
              <a:t>4</a:t>
            </a:r>
            <a:r>
              <a:rPr i="1" lang="es" sz="1050">
                <a:solidFill>
                  <a:srgbClr val="D4D4D4"/>
                </a:solidFill>
                <a:latin typeface="Courier New"/>
                <a:ea typeface="Courier New"/>
                <a:cs typeface="Courier New"/>
                <a:sym typeface="Courier New"/>
              </a:rPr>
              <a:t>, </a:t>
            </a:r>
            <a:r>
              <a:rPr i="1" lang="es" sz="1050">
                <a:solidFill>
                  <a:srgbClr val="B5CEA8"/>
                </a:solidFill>
                <a:latin typeface="Courier New"/>
                <a:ea typeface="Courier New"/>
                <a:cs typeface="Courier New"/>
                <a:sym typeface="Courier New"/>
              </a:rPr>
              <a:t>2</a:t>
            </a:r>
            <a:r>
              <a:rPr i="1" lang="es" sz="1050">
                <a:solidFill>
                  <a:srgbClr val="D4D4D4"/>
                </a:solidFill>
                <a:latin typeface="Courier New"/>
                <a:ea typeface="Courier New"/>
                <a:cs typeface="Courier New"/>
                <a:sym typeface="Courier New"/>
              </a:rPr>
              <a:t>) ) </a:t>
            </a:r>
            <a:r>
              <a:rPr i="1" lang="es" sz="1050">
                <a:solidFill>
                  <a:srgbClr val="6A9955"/>
                </a:solidFill>
                <a:latin typeface="Courier New"/>
                <a:ea typeface="Courier New"/>
                <a:cs typeface="Courier New"/>
                <a:sym typeface="Courier New"/>
              </a:rPr>
              <a:t>// 6</a:t>
            </a:r>
            <a:endParaRPr i="1"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i="1" lang="es" sz="1050">
                <a:solidFill>
                  <a:srgbClr val="9CDCFE"/>
                </a:solidFill>
                <a:latin typeface="Courier New"/>
                <a:ea typeface="Courier New"/>
                <a:cs typeface="Courier New"/>
                <a:sym typeface="Courier New"/>
              </a:rPr>
              <a:t>console</a:t>
            </a:r>
            <a:r>
              <a:rPr i="1" lang="es" sz="1050">
                <a:solidFill>
                  <a:srgbClr val="D4D4D4"/>
                </a:solidFill>
                <a:latin typeface="Courier New"/>
                <a:ea typeface="Courier New"/>
                <a:cs typeface="Courier New"/>
                <a:sym typeface="Courier New"/>
              </a:rPr>
              <a:t>.</a:t>
            </a:r>
            <a:r>
              <a:rPr i="1" lang="es" sz="1050">
                <a:solidFill>
                  <a:srgbClr val="DCDCAA"/>
                </a:solidFill>
                <a:latin typeface="Courier New"/>
                <a:ea typeface="Courier New"/>
                <a:cs typeface="Courier New"/>
                <a:sym typeface="Courier New"/>
              </a:rPr>
              <a:t>log</a:t>
            </a:r>
            <a:r>
              <a:rPr i="1" lang="es" sz="1050">
                <a:solidFill>
                  <a:srgbClr val="D4D4D4"/>
                </a:solidFill>
                <a:latin typeface="Courier New"/>
                <a:ea typeface="Courier New"/>
                <a:cs typeface="Courier New"/>
                <a:sym typeface="Courier New"/>
              </a:rPr>
              <a:t>( </a:t>
            </a:r>
            <a:r>
              <a:rPr i="1" lang="es" sz="1050">
                <a:solidFill>
                  <a:srgbClr val="DCDCAA"/>
                </a:solidFill>
                <a:latin typeface="Courier New"/>
                <a:ea typeface="Courier New"/>
                <a:cs typeface="Courier New"/>
                <a:sym typeface="Courier New"/>
              </a:rPr>
              <a:t>sumar</a:t>
            </a:r>
            <a:r>
              <a:rPr i="1" lang="es" sz="1050">
                <a:solidFill>
                  <a:srgbClr val="D4D4D4"/>
                </a:solidFill>
                <a:latin typeface="Courier New"/>
                <a:ea typeface="Courier New"/>
                <a:cs typeface="Courier New"/>
                <a:sym typeface="Courier New"/>
              </a:rPr>
              <a:t>(</a:t>
            </a:r>
            <a:r>
              <a:rPr i="1" lang="es" sz="1050">
                <a:solidFill>
                  <a:srgbClr val="B5CEA8"/>
                </a:solidFill>
                <a:latin typeface="Courier New"/>
                <a:ea typeface="Courier New"/>
                <a:cs typeface="Courier New"/>
                <a:sym typeface="Courier New"/>
              </a:rPr>
              <a:t>10</a:t>
            </a:r>
            <a:r>
              <a:rPr i="1" lang="es" sz="1050">
                <a:solidFill>
                  <a:srgbClr val="D4D4D4"/>
                </a:solidFill>
                <a:latin typeface="Courier New"/>
                <a:ea typeface="Courier New"/>
                <a:cs typeface="Courier New"/>
                <a:sym typeface="Courier New"/>
              </a:rPr>
              <a:t>, </a:t>
            </a:r>
            <a:r>
              <a:rPr i="1" lang="es" sz="1050">
                <a:solidFill>
                  <a:srgbClr val="B5CEA8"/>
                </a:solidFill>
                <a:latin typeface="Courier New"/>
                <a:ea typeface="Courier New"/>
                <a:cs typeface="Courier New"/>
                <a:sym typeface="Courier New"/>
              </a:rPr>
              <a:t>15</a:t>
            </a:r>
            <a:r>
              <a:rPr i="1" lang="es" sz="1050">
                <a:solidFill>
                  <a:srgbClr val="D4D4D4"/>
                </a:solidFill>
                <a:latin typeface="Courier New"/>
                <a:ea typeface="Courier New"/>
                <a:cs typeface="Courier New"/>
                <a:sym typeface="Courier New"/>
              </a:rPr>
              <a:t>, </a:t>
            </a:r>
            <a:r>
              <a:rPr i="1" lang="es" sz="1050">
                <a:solidFill>
                  <a:srgbClr val="B5CEA8"/>
                </a:solidFill>
                <a:latin typeface="Courier New"/>
                <a:ea typeface="Courier New"/>
                <a:cs typeface="Courier New"/>
                <a:sym typeface="Courier New"/>
              </a:rPr>
              <a:t>30</a:t>
            </a:r>
            <a:r>
              <a:rPr i="1" lang="es" sz="1050">
                <a:solidFill>
                  <a:srgbClr val="D4D4D4"/>
                </a:solidFill>
                <a:latin typeface="Courier New"/>
                <a:ea typeface="Courier New"/>
                <a:cs typeface="Courier New"/>
                <a:sym typeface="Courier New"/>
              </a:rPr>
              <a:t>, </a:t>
            </a:r>
            <a:r>
              <a:rPr i="1" lang="es" sz="1050">
                <a:solidFill>
                  <a:srgbClr val="B5CEA8"/>
                </a:solidFill>
                <a:latin typeface="Courier New"/>
                <a:ea typeface="Courier New"/>
                <a:cs typeface="Courier New"/>
                <a:sym typeface="Courier New"/>
              </a:rPr>
              <a:t>5</a:t>
            </a:r>
            <a:r>
              <a:rPr i="1" lang="es" sz="1050">
                <a:solidFill>
                  <a:srgbClr val="D4D4D4"/>
                </a:solidFill>
                <a:latin typeface="Courier New"/>
                <a:ea typeface="Courier New"/>
                <a:cs typeface="Courier New"/>
                <a:sym typeface="Courier New"/>
              </a:rPr>
              <a:t>) ) </a:t>
            </a:r>
            <a:r>
              <a:rPr i="1" lang="es" sz="1050">
                <a:solidFill>
                  <a:srgbClr val="6A9955"/>
                </a:solidFill>
                <a:latin typeface="Courier New"/>
                <a:ea typeface="Courier New"/>
                <a:cs typeface="Courier New"/>
                <a:sym typeface="Courier New"/>
              </a:rPr>
              <a:t>// 60</a:t>
            </a:r>
            <a:endParaRPr i="1" sz="1050">
              <a:solidFill>
                <a:srgbClr val="6A9955"/>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i="1" lang="es" sz="1050">
                <a:solidFill>
                  <a:srgbClr val="9CDCFE"/>
                </a:solidFill>
                <a:latin typeface="Courier New"/>
                <a:ea typeface="Courier New"/>
                <a:cs typeface="Courier New"/>
                <a:sym typeface="Courier New"/>
              </a:rPr>
              <a:t>console</a:t>
            </a:r>
            <a:r>
              <a:rPr i="1" lang="es" sz="1050">
                <a:solidFill>
                  <a:srgbClr val="D4D4D4"/>
                </a:solidFill>
                <a:latin typeface="Courier New"/>
                <a:ea typeface="Courier New"/>
                <a:cs typeface="Courier New"/>
                <a:sym typeface="Courier New"/>
              </a:rPr>
              <a:t>.</a:t>
            </a:r>
            <a:r>
              <a:rPr i="1" lang="es" sz="1050">
                <a:solidFill>
                  <a:srgbClr val="DCDCAA"/>
                </a:solidFill>
                <a:latin typeface="Courier New"/>
                <a:ea typeface="Courier New"/>
                <a:cs typeface="Courier New"/>
                <a:sym typeface="Courier New"/>
              </a:rPr>
              <a:t>log</a:t>
            </a:r>
            <a:r>
              <a:rPr i="1" lang="es" sz="1050">
                <a:solidFill>
                  <a:srgbClr val="D4D4D4"/>
                </a:solidFill>
                <a:latin typeface="Courier New"/>
                <a:ea typeface="Courier New"/>
                <a:cs typeface="Courier New"/>
                <a:sym typeface="Courier New"/>
              </a:rPr>
              <a:t>( </a:t>
            </a:r>
            <a:r>
              <a:rPr i="1" lang="es" sz="1050">
                <a:solidFill>
                  <a:srgbClr val="DCDCAA"/>
                </a:solidFill>
                <a:latin typeface="Courier New"/>
                <a:ea typeface="Courier New"/>
                <a:cs typeface="Courier New"/>
                <a:sym typeface="Courier New"/>
              </a:rPr>
              <a:t>sumar</a:t>
            </a:r>
            <a:r>
              <a:rPr i="1" lang="es" sz="1050">
                <a:solidFill>
                  <a:srgbClr val="D4D4D4"/>
                </a:solidFill>
                <a:latin typeface="Courier New"/>
                <a:ea typeface="Courier New"/>
                <a:cs typeface="Courier New"/>
                <a:sym typeface="Courier New"/>
              </a:rPr>
              <a:t>(</a:t>
            </a:r>
            <a:r>
              <a:rPr i="1" lang="es" sz="1050">
                <a:solidFill>
                  <a:srgbClr val="B5CEA8"/>
                </a:solidFill>
                <a:latin typeface="Courier New"/>
                <a:ea typeface="Courier New"/>
                <a:cs typeface="Courier New"/>
                <a:sym typeface="Courier New"/>
              </a:rPr>
              <a:t>100</a:t>
            </a:r>
            <a:r>
              <a:rPr i="1" lang="es" sz="1050">
                <a:solidFill>
                  <a:srgbClr val="D4D4D4"/>
                </a:solidFill>
                <a:latin typeface="Courier New"/>
                <a:ea typeface="Courier New"/>
                <a:cs typeface="Courier New"/>
                <a:sym typeface="Courier New"/>
              </a:rPr>
              <a:t>, </a:t>
            </a:r>
            <a:r>
              <a:rPr i="1" lang="es" sz="1050">
                <a:solidFill>
                  <a:srgbClr val="B5CEA8"/>
                </a:solidFill>
                <a:latin typeface="Courier New"/>
                <a:ea typeface="Courier New"/>
                <a:cs typeface="Courier New"/>
                <a:sym typeface="Courier New"/>
              </a:rPr>
              <a:t>300</a:t>
            </a:r>
            <a:r>
              <a:rPr i="1" lang="es" sz="1050">
                <a:solidFill>
                  <a:srgbClr val="D4D4D4"/>
                </a:solidFill>
                <a:latin typeface="Courier New"/>
                <a:ea typeface="Courier New"/>
                <a:cs typeface="Courier New"/>
                <a:sym typeface="Courier New"/>
              </a:rPr>
              <a:t>, </a:t>
            </a:r>
            <a:r>
              <a:rPr i="1" lang="es" sz="1050">
                <a:solidFill>
                  <a:srgbClr val="B5CEA8"/>
                </a:solidFill>
                <a:latin typeface="Courier New"/>
                <a:ea typeface="Courier New"/>
                <a:cs typeface="Courier New"/>
                <a:sym typeface="Courier New"/>
              </a:rPr>
              <a:t>50</a:t>
            </a:r>
            <a:r>
              <a:rPr i="1" lang="es" sz="1050">
                <a:solidFill>
                  <a:srgbClr val="D4D4D4"/>
                </a:solidFill>
                <a:latin typeface="Courier New"/>
                <a:ea typeface="Courier New"/>
                <a:cs typeface="Courier New"/>
                <a:sym typeface="Courier New"/>
              </a:rPr>
              <a:t>) ) </a:t>
            </a:r>
            <a:r>
              <a:rPr i="1" lang="es" sz="1050">
                <a:solidFill>
                  <a:srgbClr val="6A9955"/>
                </a:solidFill>
                <a:latin typeface="Courier New"/>
                <a:ea typeface="Courier New"/>
                <a:cs typeface="Courier New"/>
                <a:sym typeface="Courier New"/>
              </a:rPr>
              <a:t>// 450</a:t>
            </a:r>
            <a:endParaRPr sz="1050">
              <a:solidFill>
                <a:srgbClr val="569CD6"/>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nvSpPr>
        <p:spPr>
          <a:xfrm>
            <a:off x="1411838" y="16482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accent6"/>
                </a:solidFill>
                <a:latin typeface="DM Sans"/>
                <a:ea typeface="DM Sans"/>
                <a:cs typeface="DM Sans"/>
                <a:sym typeface="DM Sans"/>
              </a:rPr>
              <a:t>Operadores y condicionales avanzados</a:t>
            </a:r>
            <a:endParaRPr b="1" sz="4000">
              <a:solidFill>
                <a:schemeClr val="accent6"/>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4"/>
          <p:cNvSpPr txBox="1"/>
          <p:nvPr/>
        </p:nvSpPr>
        <p:spPr>
          <a:xfrm>
            <a:off x="1461300" y="954850"/>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¡Hands on!</a:t>
            </a:r>
            <a:endParaRPr b="1" sz="3500">
              <a:solidFill>
                <a:schemeClr val="lt1"/>
              </a:solidFill>
              <a:latin typeface="DM Sans"/>
              <a:ea typeface="DM Sans"/>
              <a:cs typeface="DM Sans"/>
              <a:sym typeface="DM Sans"/>
            </a:endParaRPr>
          </a:p>
        </p:txBody>
      </p:sp>
      <p:pic>
        <p:nvPicPr>
          <p:cNvPr id="606" name="Google Shape;606;p84"/>
          <p:cNvPicPr preferRelativeResize="0"/>
          <p:nvPr/>
        </p:nvPicPr>
        <p:blipFill rotWithShape="1">
          <a:blip r:embed="rId3">
            <a:alphaModFix/>
          </a:blip>
          <a:srcRect b="0" l="19814" r="15284" t="0"/>
          <a:stretch/>
        </p:blipFill>
        <p:spPr>
          <a:xfrm>
            <a:off x="2888863" y="1813575"/>
            <a:ext cx="3366275" cy="27640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grpSp>
        <p:nvGrpSpPr>
          <p:cNvPr id="611" name="Google Shape;611;p85"/>
          <p:cNvGrpSpPr/>
          <p:nvPr/>
        </p:nvGrpSpPr>
        <p:grpSpPr>
          <a:xfrm>
            <a:off x="4202556" y="994173"/>
            <a:ext cx="738900" cy="738900"/>
            <a:chOff x="974706" y="2467173"/>
            <a:chExt cx="738900" cy="738900"/>
          </a:xfrm>
        </p:grpSpPr>
        <p:sp>
          <p:nvSpPr>
            <p:cNvPr id="612" name="Google Shape;612;p85"/>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3" name="Google Shape;613;p85"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14" name="Google Shape;614;p85"/>
          <p:cNvSpPr txBox="1"/>
          <p:nvPr/>
        </p:nvSpPr>
        <p:spPr>
          <a:xfrm>
            <a:off x="987300" y="2117275"/>
            <a:ext cx="74619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Operador Ternario / AND / OR</a:t>
            </a:r>
            <a:endParaRPr b="1" sz="4000">
              <a:solidFill>
                <a:schemeClr val="dk1"/>
              </a:solidFill>
              <a:highlight>
                <a:srgbClr val="EAFF6A"/>
              </a:highlight>
              <a:latin typeface="DM Sans"/>
              <a:ea typeface="DM Sans"/>
              <a:cs typeface="DM Sans"/>
              <a:sym typeface="DM Sans"/>
            </a:endParaRPr>
          </a:p>
        </p:txBody>
      </p:sp>
      <p:sp>
        <p:nvSpPr>
          <p:cNvPr id="615" name="Google Shape;615;p85"/>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Tiempo estimado 20 minutos</a:t>
            </a:r>
            <a:endParaRPr b="1" sz="2000">
              <a:solidFill>
                <a:srgbClr val="83AEFB"/>
              </a:solidFill>
              <a:latin typeface="DM Sans"/>
              <a:ea typeface="DM Sans"/>
              <a:cs typeface="DM Sans"/>
              <a:sym typeface="DM Sans"/>
            </a:endParaRPr>
          </a:p>
        </p:txBody>
      </p:sp>
      <p:sp>
        <p:nvSpPr>
          <p:cNvPr id="616" name="Google Shape;616;p85"/>
          <p:cNvSpPr txBox="1"/>
          <p:nvPr/>
        </p:nvSpPr>
        <p:spPr>
          <a:xfrm>
            <a:off x="987300" y="2947520"/>
            <a:ext cx="71694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s" sz="2000">
                <a:solidFill>
                  <a:srgbClr val="999999"/>
                </a:solidFill>
                <a:latin typeface="DM Sans"/>
                <a:ea typeface="DM Sans"/>
                <a:cs typeface="DM Sans"/>
                <a:sym typeface="DM Sans"/>
              </a:rPr>
              <a:t>¡Llevemos lo visto hasta el momento a la acción!</a:t>
            </a:r>
            <a:endParaRPr sz="2000">
              <a:solidFill>
                <a:srgbClr val="999999"/>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lang="es" sz="2000">
                <a:solidFill>
                  <a:srgbClr val="999999"/>
                </a:solidFill>
                <a:latin typeface="DM Sans"/>
                <a:ea typeface="DM Sans"/>
                <a:cs typeface="DM Sans"/>
                <a:sym typeface="DM Sans"/>
              </a:rPr>
              <a:t>Les proponemos que realicen la siguiente actividad</a:t>
            </a:r>
            <a:endParaRPr sz="2000">
              <a:solidFill>
                <a:srgbClr val="999999"/>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t/>
            </a:r>
            <a:endParaRPr sz="2000">
              <a:solidFill>
                <a:srgbClr val="999999"/>
              </a:solidFill>
              <a:latin typeface="DM Sans"/>
              <a:ea typeface="DM Sans"/>
              <a:cs typeface="DM Sans"/>
              <a:sym typeface="DM Sans"/>
            </a:endParaRPr>
          </a:p>
          <a:p>
            <a:pPr indent="0" lvl="0" marL="0" rtl="0" algn="l">
              <a:spcBef>
                <a:spcPts val="0"/>
              </a:spcBef>
              <a:spcAft>
                <a:spcPts val="0"/>
              </a:spcAft>
              <a:buNone/>
            </a:pPr>
            <a:r>
              <a:t/>
            </a:r>
            <a:endParaRPr sz="2000">
              <a:solidFill>
                <a:srgbClr val="999999"/>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grpSp>
        <p:nvGrpSpPr>
          <p:cNvPr id="621" name="Google Shape;621;p86"/>
          <p:cNvGrpSpPr/>
          <p:nvPr/>
        </p:nvGrpSpPr>
        <p:grpSpPr>
          <a:xfrm>
            <a:off x="457347" y="468297"/>
            <a:ext cx="431074" cy="431074"/>
            <a:chOff x="974706" y="2467173"/>
            <a:chExt cx="738900" cy="738900"/>
          </a:xfrm>
        </p:grpSpPr>
        <p:sp>
          <p:nvSpPr>
            <p:cNvPr id="622" name="Google Shape;622;p8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3" name="Google Shape;623;p8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24" name="Google Shape;624;p86"/>
          <p:cNvSpPr txBox="1"/>
          <p:nvPr/>
        </p:nvSpPr>
        <p:spPr>
          <a:xfrm>
            <a:off x="475500" y="1283850"/>
            <a:ext cx="7743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Operador Ternario / AND / OR</a:t>
            </a:r>
            <a:endParaRPr b="1" sz="4000">
              <a:solidFill>
                <a:schemeClr val="dk1"/>
              </a:solidFill>
              <a:latin typeface="DM Sans"/>
              <a:ea typeface="DM Sans"/>
              <a:cs typeface="DM Sans"/>
              <a:sym typeface="DM Sans"/>
            </a:endParaRPr>
          </a:p>
        </p:txBody>
      </p:sp>
      <p:pic>
        <p:nvPicPr>
          <p:cNvPr id="625" name="Google Shape;625;p8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26" name="Google Shape;626;p86"/>
          <p:cNvSpPr txBox="1"/>
          <p:nvPr/>
        </p:nvSpPr>
        <p:spPr>
          <a:xfrm>
            <a:off x="542575" y="2473963"/>
            <a:ext cx="4987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Busca estructuras condicionales simples en tu proyecto y simplificarlas utilizando operador ternario u operadores lógicos AND y OR.</a:t>
            </a:r>
            <a:endParaRPr sz="1350">
              <a:latin typeface="DM Sans"/>
              <a:ea typeface="DM Sans"/>
              <a:cs typeface="DM Sans"/>
              <a:sym typeface="DM Sans"/>
            </a:endParaRPr>
          </a:p>
        </p:txBody>
      </p:sp>
      <p:sp>
        <p:nvSpPr>
          <p:cNvPr id="627" name="Google Shape;627;p8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a:t>
            </a:r>
            <a:r>
              <a:rPr lang="es" sz="1600">
                <a:solidFill>
                  <a:schemeClr val="dk1"/>
                </a:solidFill>
                <a:latin typeface="DM Sans"/>
                <a:ea typeface="DM Sans"/>
                <a:cs typeface="DM Sans"/>
                <a:sym typeface="DM Sans"/>
              </a:rPr>
              <a:t> EN CLASE</a:t>
            </a:r>
            <a:endParaRPr>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grpSp>
        <p:nvGrpSpPr>
          <p:cNvPr id="632" name="Google Shape;632;p87"/>
          <p:cNvGrpSpPr/>
          <p:nvPr/>
        </p:nvGrpSpPr>
        <p:grpSpPr>
          <a:xfrm>
            <a:off x="4202551" y="905623"/>
            <a:ext cx="738900" cy="738900"/>
            <a:chOff x="7208351" y="2467173"/>
            <a:chExt cx="738900" cy="738900"/>
          </a:xfrm>
        </p:grpSpPr>
        <p:sp>
          <p:nvSpPr>
            <p:cNvPr id="633" name="Google Shape;633;p8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4" name="Google Shape;634;p87"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35" name="Google Shape;635;p87"/>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highlight>
                  <a:srgbClr val="EAFF6A"/>
                </a:highlight>
                <a:latin typeface="DM Sans"/>
                <a:ea typeface="DM Sans"/>
                <a:cs typeface="DM Sans"/>
                <a:sym typeface="DM Sans"/>
              </a:rPr>
              <a:t>Tercera</a:t>
            </a:r>
            <a:r>
              <a:rPr b="1" lang="es" sz="4000">
                <a:solidFill>
                  <a:schemeClr val="dk1"/>
                </a:solidFill>
                <a:highlight>
                  <a:srgbClr val="EAFF6A"/>
                </a:highlight>
                <a:latin typeface="DM Sans"/>
                <a:ea typeface="DM Sans"/>
                <a:cs typeface="DM Sans"/>
                <a:sym typeface="DM Sans"/>
              </a:rPr>
              <a:t> entrega</a:t>
            </a:r>
            <a:r>
              <a:rPr b="1" lang="es"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 tu Proyecto final</a:t>
            </a:r>
            <a:endParaRPr b="1" sz="4000">
              <a:solidFill>
                <a:schemeClr val="dk1"/>
              </a:solidFill>
              <a:highlight>
                <a:srgbClr val="EAFF6A"/>
              </a:highlight>
              <a:latin typeface="DM Sans"/>
              <a:ea typeface="DM Sans"/>
              <a:cs typeface="DM Sans"/>
              <a:sym typeface="DM Sans"/>
            </a:endParaRPr>
          </a:p>
        </p:txBody>
      </p:sp>
      <p:sp>
        <p:nvSpPr>
          <p:cNvPr id="636" name="Google Shape;636;p87"/>
          <p:cNvSpPr txBox="1"/>
          <p:nvPr/>
        </p:nvSpPr>
        <p:spPr>
          <a:xfrm>
            <a:off x="987300" y="3129675"/>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Deberás agregar y entregar uso de JSON y Storage, y DOM y eventos del usuario, correspondientes a la tercera entrega de tu proyecto final.</a:t>
            </a:r>
            <a:endParaRPr sz="2000">
              <a:solidFill>
                <a:srgbClr val="999999"/>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grpSp>
        <p:nvGrpSpPr>
          <p:cNvPr id="641" name="Google Shape;641;p88"/>
          <p:cNvGrpSpPr/>
          <p:nvPr/>
        </p:nvGrpSpPr>
        <p:grpSpPr>
          <a:xfrm>
            <a:off x="457356" y="468297"/>
            <a:ext cx="431074" cy="431074"/>
            <a:chOff x="7208351" y="2467173"/>
            <a:chExt cx="738900" cy="738900"/>
          </a:xfrm>
        </p:grpSpPr>
        <p:sp>
          <p:nvSpPr>
            <p:cNvPr id="642" name="Google Shape;642;p8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3" name="Google Shape;643;p88"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44" name="Google Shape;644;p88"/>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Optimización del proyecto</a:t>
            </a:r>
            <a:endParaRPr b="1" sz="4000">
              <a:solidFill>
                <a:schemeClr val="dk1"/>
              </a:solidFill>
              <a:latin typeface="DM Sans"/>
              <a:ea typeface="DM Sans"/>
              <a:cs typeface="DM Sans"/>
              <a:sym typeface="DM Sans"/>
            </a:endParaRPr>
          </a:p>
        </p:txBody>
      </p:sp>
      <p:pic>
        <p:nvPicPr>
          <p:cNvPr id="645" name="Google Shape;645;p8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46" name="Google Shape;646;p8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647" name="Google Shape;647;p88"/>
          <p:cNvSpPr txBox="1"/>
          <p:nvPr/>
        </p:nvSpPr>
        <p:spPr>
          <a:xfrm>
            <a:off x="457350" y="1908175"/>
            <a:ext cx="3834600" cy="2325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Objetivos generales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Codificar funciones de procesos esenciales y notificación de resultados por HTML, añadiendo interacción al simulador.</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Ampliar y refinar el flujo de trabajo del script en términos de captura de eventos, procesamiento del simulador y notificación de resultados en forma de salidas por HTML, modificando el DOM.</a:t>
            </a:r>
            <a:endParaRPr sz="1350" u="sng">
              <a:solidFill>
                <a:srgbClr val="83AEFB"/>
              </a:solidFill>
              <a:latin typeface="DM Sans"/>
              <a:ea typeface="DM Sans"/>
              <a:cs typeface="DM Sans"/>
              <a:sym typeface="DM Sans"/>
            </a:endParaRPr>
          </a:p>
        </p:txBody>
      </p:sp>
      <p:sp>
        <p:nvSpPr>
          <p:cNvPr id="648" name="Google Shape;648;p88"/>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88"/>
          <p:cNvSpPr txBox="1"/>
          <p:nvPr/>
        </p:nvSpPr>
        <p:spPr>
          <a:xfrm>
            <a:off x="4291950" y="1908175"/>
            <a:ext cx="3834600" cy="1909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Objetivos específicos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Definir eventos a manejar y su función de respuesta.</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Modificar el DOM, ya sea para definir elementos al cargar la página o para realizar salidas de un procesamiento.</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Almacenar datos (clave-valor) en el Storage y recuperarlos</a:t>
            </a:r>
            <a:endParaRPr sz="1350" u="sng">
              <a:solidFill>
                <a:srgbClr val="83AEFB"/>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grpSp>
        <p:nvGrpSpPr>
          <p:cNvPr id="654" name="Google Shape;654;p89"/>
          <p:cNvGrpSpPr/>
          <p:nvPr/>
        </p:nvGrpSpPr>
        <p:grpSpPr>
          <a:xfrm>
            <a:off x="457356" y="468297"/>
            <a:ext cx="431074" cy="431074"/>
            <a:chOff x="7208351" y="2467173"/>
            <a:chExt cx="738900" cy="738900"/>
          </a:xfrm>
        </p:grpSpPr>
        <p:sp>
          <p:nvSpPr>
            <p:cNvPr id="655" name="Google Shape;655;p8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6" name="Google Shape;656;p89"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57" name="Google Shape;657;p89"/>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Optimización del proyecto</a:t>
            </a:r>
            <a:endParaRPr b="1" sz="4000">
              <a:solidFill>
                <a:schemeClr val="dk1"/>
              </a:solidFill>
              <a:latin typeface="DM Sans"/>
              <a:ea typeface="DM Sans"/>
              <a:cs typeface="DM Sans"/>
              <a:sym typeface="DM Sans"/>
            </a:endParaRPr>
          </a:p>
        </p:txBody>
      </p:sp>
      <p:pic>
        <p:nvPicPr>
          <p:cNvPr id="658" name="Google Shape;658;p8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59" name="Google Shape;659;p8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660" name="Google Shape;660;p89"/>
          <p:cNvSpPr txBox="1"/>
          <p:nvPr/>
        </p:nvSpPr>
        <p:spPr>
          <a:xfrm>
            <a:off x="4527575" y="1908175"/>
            <a:ext cx="3834600" cy="2843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Sugerencias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En la tercera entrega buscamos programar el código esencial para garantizar dinamismo en el HTML con JavaScript. </a:t>
            </a:r>
            <a:r>
              <a:rPr lang="es" sz="1350">
                <a:solidFill>
                  <a:srgbClr val="999999"/>
                </a:solidFill>
                <a:latin typeface="DM Sans"/>
                <a:ea typeface="DM Sans"/>
                <a:cs typeface="DM Sans"/>
                <a:sym typeface="DM Sans"/>
              </a:rPr>
              <a:t>En relación con</a:t>
            </a:r>
            <a:r>
              <a:rPr lang="es" sz="1350">
                <a:solidFill>
                  <a:srgbClr val="999999"/>
                </a:solidFill>
                <a:latin typeface="DM Sans"/>
                <a:ea typeface="DM Sans"/>
                <a:cs typeface="DM Sans"/>
                <a:sym typeface="DM Sans"/>
              </a:rPr>
              <a:t> la primera entrega, ya no usamos alert() como salida y promt() como entrada, ahora modificamos el DOM para las salidas y capturamos los eventos del usuario sobre inputs y botones para las entradas. Verificar Rúbrica</a:t>
            </a:r>
            <a:endParaRPr sz="1350">
              <a:solidFill>
                <a:srgbClr val="999999"/>
              </a:solidFill>
              <a:latin typeface="DM Sans"/>
              <a:ea typeface="DM Sans"/>
              <a:cs typeface="DM Sans"/>
              <a:sym typeface="DM Sans"/>
            </a:endParaRPr>
          </a:p>
          <a:p>
            <a:pPr indent="0" lvl="0" marL="0" rtl="0" algn="l">
              <a:spcBef>
                <a:spcPts val="800"/>
              </a:spcBef>
              <a:spcAft>
                <a:spcPts val="800"/>
              </a:spcAft>
              <a:buNone/>
            </a:pPr>
            <a:r>
              <a:t/>
            </a:r>
            <a:endParaRPr sz="1350">
              <a:solidFill>
                <a:srgbClr val="999999"/>
              </a:solidFill>
              <a:latin typeface="DM Sans"/>
              <a:ea typeface="DM Sans"/>
              <a:cs typeface="DM Sans"/>
              <a:sym typeface="DM Sans"/>
            </a:endParaRPr>
          </a:p>
        </p:txBody>
      </p:sp>
      <p:sp>
        <p:nvSpPr>
          <p:cNvPr id="661" name="Google Shape;661;p89"/>
          <p:cNvSpPr txBox="1"/>
          <p:nvPr/>
        </p:nvSpPr>
        <p:spPr>
          <a:xfrm>
            <a:off x="457350" y="1908175"/>
            <a:ext cx="3834600" cy="42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Se debe entregar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Implementación con uso de JSON y Storage.</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Modificación del DOM y detección de eventos de usuario.</a:t>
            </a:r>
            <a:endParaRPr sz="1350">
              <a:solidFill>
                <a:srgbClr val="999999"/>
              </a:solidFill>
              <a:latin typeface="DM Sans"/>
              <a:ea typeface="DM Sans"/>
              <a:cs typeface="DM Sans"/>
              <a:sym typeface="DM Sans"/>
            </a:endParaRPr>
          </a:p>
          <a:p>
            <a:pPr indent="0" lvl="0" marL="457200" rtl="0" algn="l">
              <a:spcBef>
                <a:spcPts val="800"/>
              </a:spcBef>
              <a:spcAft>
                <a:spcPts val="0"/>
              </a:spcAft>
              <a:buNone/>
            </a:pPr>
            <a:r>
              <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rPr b="1" lang="es" sz="1350">
                <a:solidFill>
                  <a:schemeClr val="dk1"/>
                </a:solidFill>
                <a:latin typeface="DM Sans"/>
                <a:ea typeface="DM Sans"/>
                <a:cs typeface="DM Sans"/>
                <a:sym typeface="DM Sans"/>
              </a:rPr>
              <a:t>Formato</a:t>
            </a:r>
            <a:endParaRPr sz="1350">
              <a:solidFill>
                <a:srgbClr val="999999"/>
              </a:solidFill>
              <a:latin typeface="DM Sans"/>
              <a:ea typeface="DM Sans"/>
              <a:cs typeface="DM Sans"/>
              <a:sym typeface="DM Sans"/>
            </a:endParaRPr>
          </a:p>
          <a:p>
            <a:pPr indent="-314325" lvl="0" marL="457200" rtl="0" algn="l">
              <a:spcBef>
                <a:spcPts val="800"/>
              </a:spcBef>
              <a:spcAft>
                <a:spcPts val="0"/>
              </a:spcAft>
              <a:buClr>
                <a:schemeClr val="accent4"/>
              </a:buClr>
              <a:buSzPts val="1350"/>
              <a:buFont typeface="DM Sans"/>
              <a:buChar char="✓"/>
            </a:pPr>
            <a:r>
              <a:rPr lang="es" sz="1350">
                <a:solidFill>
                  <a:srgbClr val="999999"/>
                </a:solidFill>
                <a:latin typeface="DM Sans"/>
                <a:ea typeface="DM Sans"/>
                <a:cs typeface="DM Sans"/>
                <a:sym typeface="DM Sans"/>
              </a:rPr>
              <a:t>Página HTML y  código fuente en JavaScript. Debe identificar el apellido del alumno/a en el nombre de archivo comprimido por “Idea+Apellido”.</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t/>
            </a:r>
            <a:endParaRPr sz="1350" u="sng">
              <a:solidFill>
                <a:srgbClr val="83AEFB"/>
              </a:solidFill>
              <a:latin typeface="DM Sans"/>
              <a:ea typeface="DM Sans"/>
              <a:cs typeface="DM Sans"/>
              <a:sym typeface="DM Sans"/>
            </a:endParaRPr>
          </a:p>
        </p:txBody>
      </p:sp>
      <p:sp>
        <p:nvSpPr>
          <p:cNvPr id="662" name="Google Shape;662;p89"/>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90"/>
          <p:cNvSpPr txBox="1"/>
          <p:nvPr/>
        </p:nvSpPr>
        <p:spPr>
          <a:xfrm>
            <a:off x="1461288" y="18102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#Codertraining</a:t>
            </a:r>
            <a:endParaRPr b="1" sz="4000">
              <a:solidFill>
                <a:schemeClr val="dk1"/>
              </a:solidFill>
              <a:latin typeface="DM Sans"/>
              <a:ea typeface="DM Sans"/>
              <a:cs typeface="DM Sans"/>
              <a:sym typeface="DM Sans"/>
            </a:endParaRPr>
          </a:p>
        </p:txBody>
      </p:sp>
      <p:sp>
        <p:nvSpPr>
          <p:cNvPr id="668" name="Google Shape;668;p90"/>
          <p:cNvSpPr txBox="1"/>
          <p:nvPr/>
        </p:nvSpPr>
        <p:spPr>
          <a:xfrm>
            <a:off x="475488" y="2696100"/>
            <a:ext cx="8193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1"/>
                </a:solidFill>
                <a:latin typeface="DM Sans"/>
                <a:ea typeface="DM Sans"/>
                <a:cs typeface="DM Sans"/>
                <a:sym typeface="DM Sans"/>
              </a:rPr>
              <a:t>¡No dejes para mañana lo que puedes practicar hoy! Les invitamos a revisar el </a:t>
            </a:r>
            <a:r>
              <a:rPr b="1" lang="es" sz="2000" u="sng">
                <a:solidFill>
                  <a:schemeClr val="hlink"/>
                </a:solidFill>
                <a:latin typeface="DM Sans"/>
                <a:ea typeface="DM Sans"/>
                <a:cs typeface="DM Sans"/>
                <a:sym typeface="DM Sans"/>
                <a:hlinkClick r:id="rId3"/>
              </a:rPr>
              <a:t>Workbook</a:t>
            </a:r>
            <a:r>
              <a:rPr lang="es" sz="2000">
                <a:solidFill>
                  <a:schemeClr val="dk1"/>
                </a:solidFill>
                <a:latin typeface="DM Sans"/>
                <a:ea typeface="DM Sans"/>
                <a:cs typeface="DM Sans"/>
                <a:sym typeface="DM Sans"/>
              </a:rPr>
              <a:t>, donde encontrarán un ejercicio para poner en práctica lo visto en la clase de hoy. </a:t>
            </a:r>
            <a:endParaRPr sz="2000">
              <a:solidFill>
                <a:schemeClr val="dk1"/>
              </a:solidFill>
              <a:latin typeface="DM Sans"/>
              <a:ea typeface="DM Sans"/>
              <a:cs typeface="DM Sans"/>
              <a:sym typeface="DM Sans"/>
            </a:endParaRPr>
          </a:p>
        </p:txBody>
      </p:sp>
      <p:grpSp>
        <p:nvGrpSpPr>
          <p:cNvPr id="669" name="Google Shape;669;p90"/>
          <p:cNvGrpSpPr/>
          <p:nvPr/>
        </p:nvGrpSpPr>
        <p:grpSpPr>
          <a:xfrm>
            <a:off x="4090622" y="793706"/>
            <a:ext cx="962746" cy="962746"/>
            <a:chOff x="3978725" y="468263"/>
            <a:chExt cx="1186525" cy="1186525"/>
          </a:xfrm>
        </p:grpSpPr>
        <p:pic>
          <p:nvPicPr>
            <p:cNvPr id="670" name="Google Shape;670;p90"/>
            <p:cNvPicPr preferRelativeResize="0"/>
            <p:nvPr/>
          </p:nvPicPr>
          <p:blipFill rotWithShape="1">
            <a:blip r:embed="rId4">
              <a:alphaModFix/>
            </a:blip>
            <a:srcRect b="0" l="0" r="0" t="0"/>
            <a:stretch/>
          </p:blipFill>
          <p:spPr>
            <a:xfrm>
              <a:off x="3978725" y="468263"/>
              <a:ext cx="1186525" cy="1186525"/>
            </a:xfrm>
            <a:prstGeom prst="rect">
              <a:avLst/>
            </a:prstGeom>
            <a:noFill/>
            <a:ln>
              <a:noFill/>
            </a:ln>
          </p:spPr>
        </p:pic>
        <p:sp>
          <p:nvSpPr>
            <p:cNvPr id="671" name="Google Shape;671;p90"/>
            <p:cNvSpPr/>
            <p:nvPr/>
          </p:nvSpPr>
          <p:spPr>
            <a:xfrm>
              <a:off x="4113300" y="610488"/>
              <a:ext cx="917400" cy="9021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90"/>
            <p:cNvPicPr preferRelativeResize="0"/>
            <p:nvPr/>
          </p:nvPicPr>
          <p:blipFill>
            <a:blip r:embed="rId5">
              <a:alphaModFix/>
            </a:blip>
            <a:stretch>
              <a:fillRect/>
            </a:stretch>
          </p:blipFill>
          <p:spPr>
            <a:xfrm>
              <a:off x="4306363" y="795888"/>
              <a:ext cx="531300" cy="531300"/>
            </a:xfrm>
            <a:prstGeom prst="rect">
              <a:avLst/>
            </a:prstGeom>
            <a:noFill/>
            <a:ln>
              <a:noFill/>
            </a:ln>
          </p:spPr>
        </p:pic>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91"/>
          <p:cNvSpPr txBox="1"/>
          <p:nvPr/>
        </p:nvSpPr>
        <p:spPr>
          <a:xfrm>
            <a:off x="540125" y="926475"/>
            <a:ext cx="700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Optimizando el proyecto final</a:t>
            </a:r>
            <a:endParaRPr b="1" sz="4000">
              <a:solidFill>
                <a:schemeClr val="dk1"/>
              </a:solidFill>
              <a:latin typeface="DM Sans"/>
              <a:ea typeface="DM Sans"/>
              <a:cs typeface="DM Sans"/>
              <a:sym typeface="DM Sans"/>
            </a:endParaRPr>
          </a:p>
        </p:txBody>
      </p:sp>
      <p:pic>
        <p:nvPicPr>
          <p:cNvPr id="678" name="Google Shape;678;p91"/>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679" name="Google Shape;679;p91"/>
          <p:cNvSpPr txBox="1"/>
          <p:nvPr/>
        </p:nvSpPr>
        <p:spPr>
          <a:xfrm>
            <a:off x="457725" y="2082900"/>
            <a:ext cx="7919700" cy="306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Consigna</a:t>
            </a:r>
            <a:endParaRPr b="1" sz="1350">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 sz="1200">
                <a:solidFill>
                  <a:schemeClr val="dk1"/>
                </a:solidFill>
                <a:latin typeface="DM Sans"/>
                <a:ea typeface="DM Sans"/>
                <a:cs typeface="DM Sans"/>
                <a:sym typeface="DM Sans"/>
              </a:rPr>
              <a:t>Optimizarás tu proyecto final a través de la puesta en práctica de lo visto en esta clase según sea conveniente en cada caso.</a:t>
            </a:r>
            <a:endParaRPr sz="1200">
              <a:solidFill>
                <a:schemeClr val="dk1"/>
              </a:solidFill>
              <a:latin typeface="DM Sans"/>
              <a:ea typeface="DM Sans"/>
              <a:cs typeface="DM Sans"/>
              <a:sym typeface="DM Sans"/>
            </a:endParaRPr>
          </a:p>
          <a:p>
            <a:pPr indent="0" lvl="0" marL="0" rtl="0" algn="l">
              <a:spcBef>
                <a:spcPts val="800"/>
              </a:spcBef>
              <a:spcAft>
                <a:spcPts val="0"/>
              </a:spcAft>
              <a:buNone/>
            </a:pPr>
            <a:r>
              <a:rPr b="1" lang="es"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 sz="1200">
                <a:solidFill>
                  <a:schemeClr val="dk1"/>
                </a:solidFill>
                <a:latin typeface="DM Sans"/>
                <a:ea typeface="DM Sans"/>
                <a:cs typeface="DM Sans"/>
                <a:sym typeface="DM Sans"/>
              </a:rPr>
              <a:t>Operador Ternario / AND / OR. Busca estructuras condicionales simples en tu proyecto y simplifícalas utilizando operador ternario u operadores lógicos AND y OR.</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 sz="1200">
                <a:solidFill>
                  <a:schemeClr val="dk1"/>
                </a:solidFill>
                <a:latin typeface="DM Sans"/>
                <a:ea typeface="DM Sans"/>
                <a:cs typeface="DM Sans"/>
                <a:sym typeface="DM Sans"/>
              </a:rPr>
              <a:t>Optimización. Con lo visto en clase, optimiza la asignación condicional de variables.</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 sz="1200">
                <a:solidFill>
                  <a:schemeClr val="dk1"/>
                </a:solidFill>
                <a:latin typeface="DM Sans"/>
                <a:ea typeface="DM Sans"/>
                <a:cs typeface="DM Sans"/>
                <a:sym typeface="DM Sans"/>
              </a:rPr>
              <a:t>Desestructuración. Aplica la desestructuración según corresponda para recuperar propiedades de objetos con claridad y rapidez.</a:t>
            </a:r>
            <a:endParaRPr sz="1200">
              <a:solidFill>
                <a:schemeClr val="dk1"/>
              </a:solidFill>
              <a:latin typeface="DM Sans"/>
              <a:ea typeface="DM Sans"/>
              <a:cs typeface="DM Sans"/>
              <a:sym typeface="DM Sans"/>
            </a:endParaRPr>
          </a:p>
          <a:p>
            <a:pPr indent="-304800" lvl="0" marL="457200" rtl="0" algn="l">
              <a:spcBef>
                <a:spcPts val="0"/>
              </a:spcBef>
              <a:spcAft>
                <a:spcPts val="0"/>
              </a:spcAft>
              <a:buClr>
                <a:srgbClr val="EF89D2"/>
              </a:buClr>
              <a:buSzPts val="1200"/>
              <a:buFont typeface="DM Sans"/>
              <a:buChar char="✓"/>
            </a:pPr>
            <a:r>
              <a:rPr lang="es" sz="1200">
                <a:solidFill>
                  <a:schemeClr val="dk1"/>
                </a:solidFill>
                <a:latin typeface="DM Sans"/>
                <a:ea typeface="DM Sans"/>
                <a:cs typeface="DM Sans"/>
                <a:sym typeface="DM Sans"/>
              </a:rPr>
              <a:t>Spread. Usa el operador spread para replicar objetos o arrays o, también, para mejorar la lógica de tus funciones.</a:t>
            </a:r>
            <a:endParaRPr sz="1250">
              <a:solidFill>
                <a:schemeClr val="dk1"/>
              </a:solidFill>
              <a:latin typeface="DM Sans"/>
              <a:ea typeface="DM Sans"/>
              <a:cs typeface="DM Sans"/>
              <a:sym typeface="DM Sans"/>
            </a:endParaRPr>
          </a:p>
          <a:p>
            <a:pPr indent="0" lvl="0" marL="0" rtl="0" algn="l">
              <a:spcBef>
                <a:spcPts val="800"/>
              </a:spcBef>
              <a:spcAft>
                <a:spcPts val="0"/>
              </a:spcAft>
              <a:buNone/>
            </a:pPr>
            <a:r>
              <a:rPr lang="es" sz="1150">
                <a:solidFill>
                  <a:schemeClr val="dk1"/>
                </a:solidFill>
                <a:highlight>
                  <a:schemeClr val="accent6"/>
                </a:highlight>
                <a:latin typeface="DM Sans"/>
                <a:ea typeface="DM Sans"/>
                <a:cs typeface="DM Sans"/>
                <a:sym typeface="DM Sans"/>
              </a:rPr>
              <a:t>Podrás encontrar un ejemplo en la carpeta de clase.</a:t>
            </a:r>
            <a:endParaRPr sz="1150">
              <a:highlight>
                <a:schemeClr val="accent6"/>
              </a:highlight>
              <a:latin typeface="DM Sans"/>
              <a:ea typeface="DM Sans"/>
              <a:cs typeface="DM Sans"/>
              <a:sym typeface="DM Sans"/>
            </a:endParaRPr>
          </a:p>
        </p:txBody>
      </p:sp>
      <p:sp>
        <p:nvSpPr>
          <p:cNvPr id="680" name="Google Shape;680;p91"/>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681" name="Google Shape;681;p91"/>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5</a:t>
            </a:r>
            <a:endParaRPr sz="1500">
              <a:latin typeface="DM Sans Medium"/>
              <a:ea typeface="DM Sans Medium"/>
              <a:cs typeface="DM Sans Medium"/>
              <a:sym typeface="DM Sans Medium"/>
            </a:endParaRPr>
          </a:p>
        </p:txBody>
      </p:sp>
      <p:grpSp>
        <p:nvGrpSpPr>
          <p:cNvPr id="682" name="Google Shape;682;p91"/>
          <p:cNvGrpSpPr/>
          <p:nvPr/>
        </p:nvGrpSpPr>
        <p:grpSpPr>
          <a:xfrm>
            <a:off x="7964356" y="266054"/>
            <a:ext cx="702103" cy="660429"/>
            <a:chOff x="3137108" y="2467173"/>
            <a:chExt cx="738900" cy="738900"/>
          </a:xfrm>
        </p:grpSpPr>
        <p:sp>
          <p:nvSpPr>
            <p:cNvPr id="683" name="Google Shape;683;p91"/>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4" name="Google Shape;684;p91"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9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695" name="Google Shape;695;p93"/>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Operadores y condicionales avanzados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Desestructuración</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Spread</a:t>
            </a:r>
            <a:endParaRPr sz="1350">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nvSpPr>
        <p:spPr>
          <a:xfrm>
            <a:off x="475500" y="805225"/>
            <a:ext cx="7968600" cy="108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4000">
                <a:solidFill>
                  <a:srgbClr val="EAFF6A"/>
                </a:solidFill>
                <a:latin typeface="DM Sans"/>
                <a:ea typeface="DM Sans"/>
                <a:cs typeface="DM Sans"/>
                <a:sym typeface="DM Sans"/>
              </a:rPr>
              <a:t>Sugar Syntax</a:t>
            </a:r>
            <a:r>
              <a:rPr b="1" lang="es" sz="4000">
                <a:solidFill>
                  <a:srgbClr val="DEFC52"/>
                </a:solidFill>
                <a:latin typeface="DM Sans"/>
                <a:ea typeface="DM Sans"/>
                <a:cs typeface="DM Sans"/>
                <a:sym typeface="DM Sans"/>
              </a:rPr>
              <a:t> </a:t>
            </a:r>
            <a:endParaRPr b="1" sz="1600">
              <a:solidFill>
                <a:schemeClr val="lt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sz="2000">
              <a:solidFill>
                <a:schemeClr val="lt1"/>
              </a:solidFill>
              <a:latin typeface="DM Sans"/>
              <a:ea typeface="DM Sans"/>
              <a:cs typeface="DM Sans"/>
              <a:sym typeface="DM Sans"/>
            </a:endParaRPr>
          </a:p>
          <a:p>
            <a:pPr indent="0" lvl="0" marL="0" rtl="0" algn="ctr">
              <a:lnSpc>
                <a:spcPct val="100000"/>
              </a:lnSpc>
              <a:spcBef>
                <a:spcPts val="0"/>
              </a:spcBef>
              <a:spcAft>
                <a:spcPts val="0"/>
              </a:spcAft>
              <a:buClr>
                <a:schemeClr val="dk1"/>
              </a:buClr>
              <a:buSzPts val="1100"/>
              <a:buFont typeface="Arial"/>
              <a:buNone/>
            </a:pPr>
            <a:r>
              <a:t/>
            </a:r>
            <a:endParaRPr b="1" sz="4000">
              <a:solidFill>
                <a:schemeClr val="lt1"/>
              </a:solidFill>
              <a:latin typeface="DM Sans"/>
              <a:ea typeface="DM Sans"/>
              <a:cs typeface="DM Sans"/>
              <a:sym typeface="DM Sans"/>
            </a:endParaRPr>
          </a:p>
          <a:p>
            <a:pPr indent="0" lvl="0" marL="0" rtl="0" algn="ctr">
              <a:lnSpc>
                <a:spcPct val="100000"/>
              </a:lnSpc>
              <a:spcBef>
                <a:spcPts val="0"/>
              </a:spcBef>
              <a:spcAft>
                <a:spcPts val="0"/>
              </a:spcAft>
              <a:buNone/>
            </a:pPr>
            <a:r>
              <a:t/>
            </a:r>
            <a:endParaRPr b="1" sz="4000">
              <a:solidFill>
                <a:schemeClr val="lt1"/>
              </a:solidFill>
              <a:latin typeface="DM Sans"/>
              <a:ea typeface="DM Sans"/>
              <a:cs typeface="DM Sans"/>
              <a:sym typeface="DM Sans"/>
            </a:endParaRPr>
          </a:p>
        </p:txBody>
      </p:sp>
      <p:sp>
        <p:nvSpPr>
          <p:cNvPr id="148" name="Google Shape;148;p22"/>
          <p:cNvSpPr txBox="1"/>
          <p:nvPr/>
        </p:nvSpPr>
        <p:spPr>
          <a:xfrm>
            <a:off x="475493" y="2191538"/>
            <a:ext cx="4925700" cy="150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lt1"/>
                </a:solidFill>
                <a:latin typeface="DM Sans"/>
                <a:ea typeface="DM Sans"/>
                <a:cs typeface="DM Sans"/>
                <a:sym typeface="DM Sans"/>
              </a:rPr>
              <a:t>Es el nombre que se le da a los operadores avanzados que funcionan como simplificaciones de tareas más complejas. El operador ++ es un ejemplo de esto.</a:t>
            </a:r>
            <a:endParaRPr sz="1600" u="sng">
              <a:solidFill>
                <a:schemeClr val="accent5"/>
              </a:solidFill>
              <a:latin typeface="DM Sans"/>
              <a:ea typeface="DM Sans"/>
              <a:cs typeface="DM Sans"/>
              <a:sym typeface="DM Sans"/>
            </a:endParaRPr>
          </a:p>
          <a:p>
            <a:pPr indent="0" lvl="0" marL="457200" rtl="0" algn="l">
              <a:spcBef>
                <a:spcPts val="1000"/>
              </a:spcBef>
              <a:spcAft>
                <a:spcPts val="100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9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95"/>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p96"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Operador ++</a:t>
            </a:r>
            <a:endParaRPr b="1" sz="400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